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735" r:id="rId2"/>
  </p:sldMasterIdLst>
  <p:notesMasterIdLst>
    <p:notesMasterId r:id="rId70"/>
  </p:notesMasterIdLst>
  <p:sldIdLst>
    <p:sldId id="257" r:id="rId3"/>
    <p:sldId id="476" r:id="rId4"/>
    <p:sldId id="422" r:id="rId5"/>
    <p:sldId id="423" r:id="rId6"/>
    <p:sldId id="424" r:id="rId7"/>
    <p:sldId id="433" r:id="rId8"/>
    <p:sldId id="421" r:id="rId9"/>
    <p:sldId id="425" r:id="rId10"/>
    <p:sldId id="427" r:id="rId11"/>
    <p:sldId id="441" r:id="rId12"/>
    <p:sldId id="442" r:id="rId13"/>
    <p:sldId id="429" r:id="rId14"/>
    <p:sldId id="444" r:id="rId15"/>
    <p:sldId id="446" r:id="rId16"/>
    <p:sldId id="448" r:id="rId17"/>
    <p:sldId id="450" r:id="rId18"/>
    <p:sldId id="451" r:id="rId19"/>
    <p:sldId id="438" r:id="rId20"/>
    <p:sldId id="452" r:id="rId21"/>
    <p:sldId id="453" r:id="rId22"/>
    <p:sldId id="454" r:id="rId23"/>
    <p:sldId id="467" r:id="rId24"/>
    <p:sldId id="437" r:id="rId25"/>
    <p:sldId id="468" r:id="rId26"/>
    <p:sldId id="475" r:id="rId27"/>
    <p:sldId id="469" r:id="rId28"/>
    <p:sldId id="477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7" r:id="rId44"/>
    <p:sldId id="518" r:id="rId45"/>
    <p:sldId id="519" r:id="rId46"/>
    <p:sldId id="525" r:id="rId47"/>
    <p:sldId id="526" r:id="rId48"/>
    <p:sldId id="527" r:id="rId49"/>
    <p:sldId id="520" r:id="rId50"/>
    <p:sldId id="521" r:id="rId51"/>
    <p:sldId id="522" r:id="rId52"/>
    <p:sldId id="523" r:id="rId53"/>
    <p:sldId id="528" r:id="rId54"/>
    <p:sldId id="529" r:id="rId55"/>
    <p:sldId id="530" r:id="rId56"/>
    <p:sldId id="531" r:id="rId57"/>
    <p:sldId id="532" r:id="rId58"/>
    <p:sldId id="533" r:id="rId59"/>
    <p:sldId id="534" r:id="rId60"/>
    <p:sldId id="535" r:id="rId61"/>
    <p:sldId id="536" r:id="rId62"/>
    <p:sldId id="537" r:id="rId63"/>
    <p:sldId id="538" r:id="rId64"/>
    <p:sldId id="539" r:id="rId65"/>
    <p:sldId id="540" r:id="rId66"/>
    <p:sldId id="541" r:id="rId67"/>
    <p:sldId id="524" r:id="rId68"/>
    <p:sldId id="542" r:id="rId6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6" autoAdjust="0"/>
    <p:restoredTop sz="95658" autoAdjust="0"/>
  </p:normalViewPr>
  <p:slideViewPr>
    <p:cSldViewPr>
      <p:cViewPr varScale="1">
        <p:scale>
          <a:sx n="89" d="100"/>
          <a:sy n="89" d="100"/>
        </p:scale>
        <p:origin x="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65.xml"/><Relationship Id="rId2" Type="http://schemas.openxmlformats.org/officeDocument/2006/relationships/slide" Target="slides/slide64.xml"/><Relationship Id="rId1" Type="http://schemas.openxmlformats.org/officeDocument/2006/relationships/slide" Target="slides/slide6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92AB54-A729-4297-8785-536CD7162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1275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8CD5263-4FD4-4779-B81A-209B36881185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649850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charset="-122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CC05527-8126-4473-9F0E-83D4A0891B77}" type="slidenum">
              <a:rPr lang="en-US" altLang="zh-CN" sz="1200" smtClean="0"/>
              <a:pPr eaLnBrk="1" hangingPunct="1"/>
              <a:t>32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179062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9E3068D-AF96-4D07-8293-F4768D16DB76}" type="slidenum">
              <a:rPr lang="en-US" altLang="zh-CN" sz="1200" smtClean="0"/>
              <a:pPr eaLnBrk="1" hangingPunct="1"/>
              <a:t>34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38628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89CDF3E8-5626-41D3-9A3E-56832EACD299}" type="slidenum">
              <a:rPr lang="en-US" altLang="zh-CN" sz="1200" smtClean="0"/>
              <a:pPr eaLnBrk="1" hangingPunct="1"/>
              <a:t>37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92286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C047AE7A-5D2F-4368-BF84-0AA7045B275A}" type="slidenum">
              <a:rPr lang="en-US" altLang="zh-CN" sz="1200" smtClean="0"/>
              <a:pPr eaLnBrk="1" hangingPunct="1"/>
              <a:t>38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265444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05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5BC9DA7-ADBB-4EC7-AEF5-AF5EC6AF8268}" type="slidenum">
              <a:rPr lang="en-US" altLang="zh-CN" sz="1200" smtClean="0"/>
              <a:pPr eaLnBrk="1" hangingPunct="1"/>
              <a:t>39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998759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AE23176-4DE9-4F15-BAED-32EAA10ED3BF}" type="slidenum">
              <a:rPr lang="en-US" altLang="zh-CN" sz="1200" smtClean="0"/>
              <a:pPr eaLnBrk="1" hangingPunct="1"/>
              <a:t>42</a:t>
            </a:fld>
            <a:endParaRPr lang="en-US" altLang="zh-CN" sz="1200" smtClean="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教材中</a:t>
            </a:r>
            <a:r>
              <a:rPr lang="en-US" altLang="zh-CN" dirty="0" smtClean="0">
                <a:ea typeface="宋体" charset="-122"/>
              </a:rPr>
              <a:t>P57</a:t>
            </a:r>
            <a:r>
              <a:rPr lang="zh-CN" altLang="en-US" dirty="0" smtClean="0">
                <a:ea typeface="宋体" charset="-122"/>
              </a:rPr>
              <a:t>用基本质蕴含，而</a:t>
            </a:r>
            <a:r>
              <a:rPr lang="en-US" altLang="zh-CN" dirty="0" smtClean="0">
                <a:ea typeface="宋体" charset="-122"/>
              </a:rPr>
              <a:t>P85</a:t>
            </a:r>
            <a:r>
              <a:rPr lang="zh-CN" altLang="en-US" dirty="0" smtClean="0">
                <a:ea typeface="宋体" charset="-122"/>
              </a:rPr>
              <a:t>用必要质蕴含，概念不统一，用</a:t>
            </a:r>
            <a:r>
              <a:rPr lang="zh-CN" altLang="en-US" b="1" dirty="0" smtClean="0">
                <a:ea typeface="宋体" charset="-122"/>
              </a:rPr>
              <a:t>必要</a:t>
            </a:r>
            <a:r>
              <a:rPr lang="zh-CN" altLang="en-US" dirty="0" smtClean="0">
                <a:ea typeface="宋体" charset="-122"/>
              </a:rPr>
              <a:t>更好。</a:t>
            </a:r>
          </a:p>
        </p:txBody>
      </p:sp>
    </p:spTree>
    <p:extLst>
      <p:ext uri="{BB962C8B-B14F-4D97-AF65-F5344CB8AC3E}">
        <p14:creationId xmlns:p14="http://schemas.microsoft.com/office/powerpoint/2010/main" val="3887357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4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F2952B5-9424-4590-8C31-DB79A416CA16}" type="slidenum">
              <a:rPr lang="en-US" altLang="zh-CN" sz="1200" smtClean="0"/>
              <a:pPr eaLnBrk="1" hangingPunct="1"/>
              <a:t>45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67815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49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F2952B5-9424-4590-8C31-DB79A416CA16}" type="slidenum">
              <a:rPr lang="en-US" altLang="zh-CN" sz="1200" smtClean="0"/>
              <a:pPr eaLnBrk="1" hangingPunct="1"/>
              <a:t>46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420540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DBBE10E-8D28-4646-AE13-EE3F59990D8D}" type="slidenum">
              <a:rPr lang="en-US" altLang="zh-CN" sz="1200" smtClean="0"/>
              <a:pPr eaLnBrk="1" hangingPunct="1"/>
              <a:t>47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394635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9C45C06-B559-47CA-A6E0-5D29B83D92DB}" type="slidenum">
              <a:rPr lang="en-US" altLang="zh-CN" sz="1200" smtClean="0"/>
              <a:pPr eaLnBrk="1" hangingPunct="1"/>
              <a:t>48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39791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9FDD10-053B-4CEE-B2DA-6D2353709CED}" type="slidenum">
              <a:rPr lang="en-US" altLang="zh-CN" sz="1200" smtClean="0"/>
              <a:pPr eaLnBrk="1" hangingPunct="1"/>
              <a:t>2</a:t>
            </a:fld>
            <a:endParaRPr lang="en-US" altLang="zh-CN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626111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DBFCBD6-45E5-41A4-BBA7-41EEE62DEA9F}" type="slidenum">
              <a:rPr lang="en-US" altLang="zh-CN" sz="1200" smtClean="0"/>
              <a:pPr eaLnBrk="1" hangingPunct="1"/>
              <a:t>50</a:t>
            </a:fld>
            <a:endParaRPr lang="en-US" altLang="zh-CN" sz="1200" smtClean="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28650"/>
            <a:ext cx="4481512" cy="3360738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151516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2C1FE3F-A341-4A44-8E2F-CFD486B7A679}" type="slidenum">
              <a:rPr lang="en-US" altLang="zh-CN" sz="1200" smtClean="0"/>
              <a:pPr eaLnBrk="1" hangingPunct="1"/>
              <a:t>51</a:t>
            </a:fld>
            <a:endParaRPr lang="en-US" altLang="zh-CN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1738" y="628650"/>
            <a:ext cx="4481512" cy="3360738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690881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34927B72-52CF-4F50-8B4D-04C72E68E6FE}" type="slidenum">
              <a:rPr lang="en-US" altLang="zh-CN" sz="1200" smtClean="0"/>
              <a:pPr eaLnBrk="1" hangingPunct="1"/>
              <a:t>52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590915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49CE986-D032-47DA-8293-F25D8A2499C1}" type="slidenum">
              <a:rPr lang="en-US" altLang="zh-CN" sz="1200" smtClean="0"/>
              <a:pPr eaLnBrk="1" hangingPunct="1"/>
              <a:t>54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152208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49CE986-D032-47DA-8293-F25D8A2499C1}" type="slidenum">
              <a:rPr lang="en-US" altLang="zh-CN" sz="1200" smtClean="0"/>
              <a:pPr eaLnBrk="1" hangingPunct="1"/>
              <a:t>55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021024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尽管有无关项，但无法进一步优化了。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2AC2F-3262-4745-84E8-9A7331FB94DF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5907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利用无关项，可以进一步优化。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2AC2F-3262-4745-84E8-9A7331FB94DF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386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一个一个变量带入计算即可。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480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eaLnBrk="1" hangingPunct="1">
              <a:buFontTx/>
              <a:buAutoNum type="arabicPeriod"/>
            </a:pPr>
            <a:r>
              <a:rPr lang="en-US" altLang="zh-CN" dirty="0" smtClean="0"/>
              <a:t>each </a:t>
            </a:r>
            <a:r>
              <a:rPr lang="en-US" altLang="zh-CN" dirty="0" err="1" smtClean="0"/>
              <a:t>minterm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maxterm</a:t>
            </a:r>
            <a:r>
              <a:rPr lang="en-US" altLang="zh-CN" dirty="0" smtClean="0"/>
              <a:t> must contain all variables in either complemented or </a:t>
            </a:r>
            <a:r>
              <a:rPr lang="en-US" altLang="zh-CN" dirty="0" err="1" smtClean="0"/>
              <a:t>uncomplemented</a:t>
            </a:r>
            <a:r>
              <a:rPr lang="en-US" altLang="zh-CN" dirty="0" smtClean="0"/>
              <a:t> form. </a:t>
            </a:r>
          </a:p>
          <a:p>
            <a:pPr marL="228600" indent="-228600" eaLnBrk="1" hangingPunct="1"/>
            <a:r>
              <a:rPr lang="en-US" altLang="zh-CN" dirty="0" smtClean="0">
                <a:cs typeface="Times New Roman" pitchFamily="18" charset="0"/>
              </a:rPr>
              <a:t>2.</a:t>
            </a:r>
            <a:r>
              <a:rPr lang="en-US" altLang="zh-CN" dirty="0" smtClean="0"/>
              <a:t> In this configuration, the terms that form the function may contain one, two, or any number of literals.</a:t>
            </a:r>
          </a:p>
          <a:p>
            <a:pPr marL="228600" indent="-228600" eaLnBrk="1" hangingPunct="1">
              <a:buFontTx/>
              <a:buAutoNum type="arabicPeriod"/>
            </a:pP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023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9FDD10-053B-4CEE-B2DA-6D2353709CED}" type="slidenum">
              <a:rPr lang="en-US" altLang="zh-CN" sz="1200" smtClean="0"/>
              <a:pPr eaLnBrk="1" hangingPunct="1"/>
              <a:t>27</a:t>
            </a:fld>
            <a:endParaRPr lang="en-US" altLang="zh-CN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406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合并后，不论</a:t>
            </a:r>
            <a:r>
              <a:rPr lang="en-US" altLang="zh-CN" dirty="0" smtClean="0"/>
              <a:t>A=0</a:t>
            </a:r>
            <a:r>
              <a:rPr lang="zh-CN" altLang="en-US" dirty="0" smtClean="0"/>
              <a:t>还是</a:t>
            </a:r>
            <a:r>
              <a:rPr lang="en-US" altLang="zh-CN" dirty="0" smtClean="0"/>
              <a:t>A=1</a:t>
            </a:r>
            <a:r>
              <a:rPr lang="zh-CN" altLang="en-US" dirty="0" smtClean="0"/>
              <a:t>，对函数</a:t>
            </a:r>
            <a:r>
              <a:rPr lang="en-US" altLang="zh-CN" dirty="0" smtClean="0"/>
              <a:t>F</a:t>
            </a:r>
            <a:r>
              <a:rPr lang="zh-CN" altLang="en-US" dirty="0" smtClean="0"/>
              <a:t>的值都没有影响，故可以不考虑。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82AC2F-3262-4745-84E8-9A7331FB94D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4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charset="-122"/>
              </a:rPr>
              <a:t>http://en.wikipedia.org/wiki/Maurice_Karnaugh</a:t>
            </a:r>
            <a:endParaRPr lang="zh-CN" altLang="en-US" dirty="0" smtClean="0">
              <a:ea typeface="宋体" charset="-122"/>
            </a:endParaRPr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6F0A99F-759D-4755-8B18-754E3E169A3E}" type="slidenum">
              <a:rPr lang="en-US" altLang="zh-CN" sz="1200" smtClean="0"/>
              <a:pPr eaLnBrk="1" hangingPunct="1"/>
              <a:t>29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575001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CC05527-8126-4473-9F0E-83D4A0891B77}" type="slidenum">
              <a:rPr lang="en-US" altLang="zh-CN" sz="1200" smtClean="0"/>
              <a:pPr eaLnBrk="1" hangingPunct="1"/>
              <a:t>30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586162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技巧：谁不变保留谁。</a:t>
            </a: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CC05527-8126-4473-9F0E-83D4A0891B77}" type="slidenum">
              <a:rPr lang="en-US" altLang="zh-CN" sz="1200" smtClean="0"/>
              <a:pPr eaLnBrk="1" hangingPunct="1"/>
              <a:t>31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1030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04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67C63-F72C-4F6C-88F4-156A0B6DC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" y="-1104"/>
            <a:ext cx="9143968" cy="98183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031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67C63-F72C-4F6C-88F4-156A0B6DC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" y="-1104"/>
            <a:ext cx="9143968" cy="98183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834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55FB69-30B9-4F77-8E58-2E4226F5F750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98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99C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92248"/>
            <a:ext cx="8964488" cy="77809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688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6296" y="6356350"/>
            <a:ext cx="1450504" cy="365125"/>
          </a:xfrm>
        </p:spPr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4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4950F430-6009-45C3-A17E-2BBD7AE286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  <p:sldLayoutId id="2147483733" r:id="rId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ea typeface="宋体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>
              <a:solidFill>
                <a:prstClr val="black">
                  <a:tint val="75000"/>
                </a:prstClr>
              </a:solidFill>
              <a:ea typeface="宋体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A03E0E-397A-4693-9DEE-287E1071912E}" type="slidenum">
              <a:rPr lang="en-US" altLang="zh-CN" smtClean="0">
                <a:solidFill>
                  <a:prstClr val="black">
                    <a:tint val="75000"/>
                  </a:prstClr>
                </a:solidFill>
                <a:ea typeface="宋体" charset="-122"/>
              </a:rPr>
              <a:pPr>
                <a:defRPr/>
              </a:pPr>
              <a:t>‹#›</a:t>
            </a:fld>
            <a:endParaRPr lang="en-US" altLang="zh-CN">
              <a:solidFill>
                <a:prstClr val="black">
                  <a:tint val="75000"/>
                </a:prstClr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046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29.png"/><Relationship Id="rId5" Type="http://schemas.openxmlformats.org/officeDocument/2006/relationships/image" Target="../media/image250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png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1.png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1.png"/><Relationship Id="rId5" Type="http://schemas.openxmlformats.org/officeDocument/2006/relationships/image" Target="../media/image611.png"/><Relationship Id="rId4" Type="http://schemas.openxmlformats.org/officeDocument/2006/relationships/image" Target="../media/image511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0.png"/><Relationship Id="rId18" Type="http://schemas.openxmlformats.org/officeDocument/2006/relationships/image" Target="../media/image16.png"/><Relationship Id="rId26" Type="http://schemas.openxmlformats.org/officeDocument/2006/relationships/image" Target="../media/image242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47" Type="http://schemas.openxmlformats.org/officeDocument/2006/relationships/image" Target="../media/image13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4.png"/><Relationship Id="rId29" Type="http://schemas.openxmlformats.org/officeDocument/2006/relationships/image" Target="../media/image27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70.png"/><Relationship Id="rId11" Type="http://schemas.openxmlformats.org/officeDocument/2006/relationships/image" Target="../media/image910.png"/><Relationship Id="rId24" Type="http://schemas.openxmlformats.org/officeDocument/2006/relationships/image" Target="../media/image220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310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10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71.png"/><Relationship Id="rId9" Type="http://schemas.openxmlformats.org/officeDocument/2006/relationships/image" Target="../media/image710.png"/><Relationship Id="rId14" Type="http://schemas.openxmlformats.org/officeDocument/2006/relationships/image" Target="../media/image1210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0.png"/><Relationship Id="rId48" Type="http://schemas.openxmlformats.org/officeDocument/2006/relationships/image" Target="../media/image45.png"/><Relationship Id="rId8" Type="http://schemas.openxmlformats.org/officeDocument/2006/relationships/image" Target="../media/image610.png"/><Relationship Id="rId3" Type="http://schemas.openxmlformats.org/officeDocument/2006/relationships/notesSlide" Target="../notesSlides/notesSlide8.xml"/><Relationship Id="rId12" Type="http://schemas.openxmlformats.org/officeDocument/2006/relationships/image" Target="../media/image10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46" Type="http://schemas.openxmlformats.org/officeDocument/2006/relationships/image" Target="../media/image44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3.png"/><Relationship Id="rId51" Type="http://schemas.openxmlformats.org/officeDocument/2006/relationships/image" Target="../media/image50.png"/><Relationship Id="rId42" Type="http://schemas.openxmlformats.org/officeDocument/2006/relationships/image" Target="../media/image47.png"/><Relationship Id="rId47" Type="http://schemas.openxmlformats.org/officeDocument/2006/relationships/image" Target="../media/image461.png"/><Relationship Id="rId50" Type="http://schemas.openxmlformats.org/officeDocument/2006/relationships/image" Target="../media/image49.png"/><Relationship Id="rId55" Type="http://schemas.openxmlformats.org/officeDocument/2006/relationships/image" Target="../media/image53.png"/><Relationship Id="rId38" Type="http://schemas.openxmlformats.org/officeDocument/2006/relationships/image" Target="../media/image82.png"/><Relationship Id="rId46" Type="http://schemas.openxmlformats.org/officeDocument/2006/relationships/image" Target="../media/image90.png"/><Relationship Id="rId59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41" Type="http://schemas.openxmlformats.org/officeDocument/2006/relationships/image" Target="../media/image85.png"/><Relationship Id="rId54" Type="http://schemas.openxmlformats.org/officeDocument/2006/relationships/image" Target="../media/image520.png"/><Relationship Id="rId1" Type="http://schemas.openxmlformats.org/officeDocument/2006/relationships/slideLayout" Target="../slideLayouts/slideLayout5.xml"/><Relationship Id="rId37" Type="http://schemas.openxmlformats.org/officeDocument/2006/relationships/image" Target="../media/image81.png"/><Relationship Id="rId40" Type="http://schemas.openxmlformats.org/officeDocument/2006/relationships/image" Target="../media/image84.png"/><Relationship Id="rId45" Type="http://schemas.openxmlformats.org/officeDocument/2006/relationships/image" Target="../media/image89.png"/><Relationship Id="rId53" Type="http://schemas.openxmlformats.org/officeDocument/2006/relationships/image" Target="../media/image512.png"/><Relationship Id="rId58" Type="http://schemas.openxmlformats.org/officeDocument/2006/relationships/image" Target="../media/image56.png"/><Relationship Id="rId36" Type="http://schemas.openxmlformats.org/officeDocument/2006/relationships/image" Target="../media/image80.png"/><Relationship Id="rId49" Type="http://schemas.openxmlformats.org/officeDocument/2006/relationships/image" Target="../media/image460.png"/><Relationship Id="rId57" Type="http://schemas.openxmlformats.org/officeDocument/2006/relationships/image" Target="../media/image550.png"/><Relationship Id="rId44" Type="http://schemas.openxmlformats.org/officeDocument/2006/relationships/image" Target="../media/image88.png"/><Relationship Id="rId52" Type="http://schemas.openxmlformats.org/officeDocument/2006/relationships/image" Target="../media/image501.png"/><Relationship Id="rId60" Type="http://schemas.openxmlformats.org/officeDocument/2006/relationships/image" Target="../media/image58.png"/><Relationship Id="rId35" Type="http://schemas.openxmlformats.org/officeDocument/2006/relationships/image" Target="../media/image79.png"/><Relationship Id="rId43" Type="http://schemas.openxmlformats.org/officeDocument/2006/relationships/image" Target="../media/image480.png"/><Relationship Id="rId48" Type="http://schemas.openxmlformats.org/officeDocument/2006/relationships/image" Target="../media/image92.png"/><Relationship Id="rId56" Type="http://schemas.openxmlformats.org/officeDocument/2006/relationships/image" Target="../media/image5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40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01.png"/><Relationship Id="rId21" Type="http://schemas.openxmlformats.org/officeDocument/2006/relationships/image" Target="../media/image72.png"/><Relationship Id="rId7" Type="http://schemas.openxmlformats.org/officeDocument/2006/relationships/image" Target="../media/image612.png"/><Relationship Id="rId12" Type="http://schemas.openxmlformats.org/officeDocument/2006/relationships/image" Target="../media/image630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7.png"/><Relationship Id="rId20" Type="http://schemas.openxmlformats.org/officeDocument/2006/relationships/image" Target="../media/image7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1.png"/><Relationship Id="rId11" Type="http://schemas.openxmlformats.org/officeDocument/2006/relationships/image" Target="../media/image601.png"/><Relationship Id="rId24" Type="http://schemas.openxmlformats.org/officeDocument/2006/relationships/image" Target="../media/image75.png"/><Relationship Id="rId5" Type="http://schemas.openxmlformats.org/officeDocument/2006/relationships/image" Target="../media/image521.png"/><Relationship Id="rId15" Type="http://schemas.openxmlformats.org/officeDocument/2006/relationships/image" Target="../media/image660.png"/><Relationship Id="rId23" Type="http://schemas.openxmlformats.org/officeDocument/2006/relationships/image" Target="../media/image74.png"/><Relationship Id="rId28" Type="http://schemas.openxmlformats.org/officeDocument/2006/relationships/image" Target="../media/image620.png"/><Relationship Id="rId10" Type="http://schemas.openxmlformats.org/officeDocument/2006/relationships/image" Target="../media/image57.png"/><Relationship Id="rId19" Type="http://schemas.openxmlformats.org/officeDocument/2006/relationships/image" Target="../media/image700.png"/><Relationship Id="rId4" Type="http://schemas.openxmlformats.org/officeDocument/2006/relationships/image" Target="../media/image512.png"/><Relationship Id="rId9" Type="http://schemas.openxmlformats.org/officeDocument/2006/relationships/image" Target="../media/image56.png"/><Relationship Id="rId14" Type="http://schemas.openxmlformats.org/officeDocument/2006/relationships/image" Target="../media/image650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91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81.png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02.png"/><Relationship Id="rId1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8.png"/><Relationship Id="rId10" Type="http://schemas.openxmlformats.org/officeDocument/2006/relationships/image" Target="../media/image154.png"/><Relationship Id="rId4" Type="http://schemas.openxmlformats.org/officeDocument/2006/relationships/image" Target="../media/image149.png"/><Relationship Id="rId9" Type="http://schemas.openxmlformats.org/officeDocument/2006/relationships/image" Target="../media/image1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12" Type="http://schemas.openxmlformats.org/officeDocument/2006/relationships/image" Target="../media/image165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4.png"/><Relationship Id="rId4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6.png"/><Relationship Id="rId4" Type="http://schemas.openxmlformats.org/officeDocument/2006/relationships/oleObject" Target="../embeddings/oleObject9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98.png"/><Relationship Id="rId4" Type="http://schemas.openxmlformats.org/officeDocument/2006/relationships/oleObject" Target="../embeddings/oleObject1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13" Type="http://schemas.openxmlformats.org/officeDocument/2006/relationships/image" Target="../media/image1600.png"/><Relationship Id="rId3" Type="http://schemas.openxmlformats.org/officeDocument/2006/relationships/image" Target="../media/image1540.png"/><Relationship Id="rId7" Type="http://schemas.openxmlformats.org/officeDocument/2006/relationships/image" Target="../media/image1580.png"/><Relationship Id="rId12" Type="http://schemas.openxmlformats.org/officeDocument/2006/relationships/image" Target="../media/image1640.png"/><Relationship Id="rId2" Type="http://schemas.openxmlformats.org/officeDocument/2006/relationships/image" Target="../media/image17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0.png"/><Relationship Id="rId11" Type="http://schemas.openxmlformats.org/officeDocument/2006/relationships/image" Target="../media/image1710.png"/><Relationship Id="rId5" Type="http://schemas.openxmlformats.org/officeDocument/2006/relationships/image" Target="../media/image1560.png"/><Relationship Id="rId10" Type="http://schemas.openxmlformats.org/officeDocument/2006/relationships/image" Target="../media/image1700.png"/><Relationship Id="rId4" Type="http://schemas.openxmlformats.org/officeDocument/2006/relationships/image" Target="../media/image1550.png"/><Relationship Id="rId9" Type="http://schemas.openxmlformats.org/officeDocument/2006/relationships/image" Target="../media/image1690.png"/><Relationship Id="rId14" Type="http://schemas.openxmlformats.org/officeDocument/2006/relationships/image" Target="../media/image16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0.png"/><Relationship Id="rId13" Type="http://schemas.openxmlformats.org/officeDocument/2006/relationships/image" Target="../media/image1770.png"/><Relationship Id="rId18" Type="http://schemas.openxmlformats.org/officeDocument/2006/relationships/image" Target="../media/image1800.png"/><Relationship Id="rId3" Type="http://schemas.openxmlformats.org/officeDocument/2006/relationships/image" Target="../media/image174.png"/><Relationship Id="rId21" Type="http://schemas.openxmlformats.org/officeDocument/2006/relationships/image" Target="../media/image183.png"/><Relationship Id="rId7" Type="http://schemas.openxmlformats.org/officeDocument/2006/relationships/image" Target="../media/image177.png"/><Relationship Id="rId12" Type="http://schemas.openxmlformats.org/officeDocument/2006/relationships/image" Target="../media/image1760.png"/><Relationship Id="rId17" Type="http://schemas.openxmlformats.org/officeDocument/2006/relationships/image" Target="../media/image182.png"/><Relationship Id="rId2" Type="http://schemas.openxmlformats.org/officeDocument/2006/relationships/image" Target="../media/image1731.png"/><Relationship Id="rId16" Type="http://schemas.openxmlformats.org/officeDocument/2006/relationships/image" Target="../media/image181.png"/><Relationship Id="rId20" Type="http://schemas.openxmlformats.org/officeDocument/2006/relationships/image" Target="../media/image18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6.png"/><Relationship Id="rId11" Type="http://schemas.openxmlformats.org/officeDocument/2006/relationships/image" Target="../media/image178.png"/><Relationship Id="rId5" Type="http://schemas.openxmlformats.org/officeDocument/2006/relationships/image" Target="../media/image1750.png"/><Relationship Id="rId15" Type="http://schemas.openxmlformats.org/officeDocument/2006/relationships/image" Target="../media/image180.png"/><Relationship Id="rId10" Type="http://schemas.openxmlformats.org/officeDocument/2006/relationships/image" Target="../media/image1771.png"/><Relationship Id="rId19" Type="http://schemas.openxmlformats.org/officeDocument/2006/relationships/image" Target="../media/image1810.png"/><Relationship Id="rId4" Type="http://schemas.openxmlformats.org/officeDocument/2006/relationships/image" Target="../media/image175.png"/><Relationship Id="rId9" Type="http://schemas.openxmlformats.org/officeDocument/2006/relationships/image" Target="../media/image1730.png"/><Relationship Id="rId14" Type="http://schemas.openxmlformats.org/officeDocument/2006/relationships/image" Target="../media/image17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7" Type="http://schemas.openxmlformats.org/officeDocument/2006/relationships/image" Target="../media/image19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5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100.png"/><Relationship Id="rId7" Type="http://schemas.openxmlformats.org/officeDocument/2006/relationships/image" Target="../media/image5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11.png"/><Relationship Id="rId10" Type="http://schemas.openxmlformats.org/officeDocument/2006/relationships/image" Target="../media/image811.png"/><Relationship Id="rId4" Type="http://schemas.openxmlformats.org/officeDocument/2006/relationships/image" Target="../media/image25.png"/><Relationship Id="rId9" Type="http://schemas.openxmlformats.org/officeDocument/2006/relationships/image" Target="../media/image7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0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81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10" Type="http://schemas.openxmlformats.org/officeDocument/2006/relationships/image" Target="../media/image250.png"/><Relationship Id="rId4" Type="http://schemas.openxmlformats.org/officeDocument/2006/relationships/image" Target="../media/image29.png"/><Relationship Id="rId9" Type="http://schemas.openxmlformats.org/officeDocument/2006/relationships/image" Target="../media/image2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025" y="1310285"/>
            <a:ext cx="8568952" cy="2736304"/>
          </a:xfrm>
          <a:noFill/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2800" dirty="0"/>
              <a:t>第</a:t>
            </a:r>
            <a:r>
              <a:rPr lang="en-US" altLang="zh-CN" sz="2800" dirty="0"/>
              <a:t>2</a:t>
            </a:r>
            <a:r>
              <a:rPr lang="zh-CN" altLang="en-US" sz="2800" dirty="0"/>
              <a:t>章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b="1" spc="600" dirty="0"/>
              <a:t>组合逻辑设计 </a:t>
            </a:r>
            <a:r>
              <a:rPr lang="en-US" altLang="zh-CN" sz="3200" spc="600" dirty="0" smtClean="0"/>
              <a:t>-2</a:t>
            </a:r>
            <a:r>
              <a:rPr lang="en-US" altLang="zh-CN" sz="3600" b="1" dirty="0"/>
              <a:t/>
            </a:r>
            <a:br>
              <a:rPr lang="en-US" altLang="zh-CN" sz="3600" b="1" dirty="0"/>
            </a:br>
            <a:r>
              <a:rPr lang="en-US" altLang="zh-CN" sz="3200" dirty="0"/>
              <a:t>Combinational Logic </a:t>
            </a:r>
            <a:r>
              <a:rPr lang="en-US" altLang="zh-CN" sz="3200" dirty="0" smtClean="0"/>
              <a:t>Design -2</a:t>
            </a:r>
            <a:endParaRPr lang="en-US" altLang="zh-CN"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1655173" y="528245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2800" b="1" spc="600" dirty="0"/>
              <a:t>数字逻辑</a:t>
            </a:r>
            <a:r>
              <a:rPr lang="zh-CN" altLang="en-US" sz="2000" b="1" spc="600" dirty="0"/>
              <a:t> </a:t>
            </a:r>
            <a:r>
              <a:rPr lang="zh-CN" altLang="en-US" sz="28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800" b="1" spc="600" dirty="0"/>
              <a:t> 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sz="2000" b="1" dirty="0">
                <a:latin typeface="+mn-ea"/>
                <a:ea typeface="+mn-ea"/>
              </a:rPr>
              <a:t>Digital Logic </a:t>
            </a:r>
            <a:r>
              <a:rPr lang="en-US" altLang="zh-CN" sz="2000" dirty="0">
                <a:latin typeface="+mn-ea"/>
                <a:ea typeface="+mn-ea"/>
              </a:rPr>
              <a:t>&amp;</a:t>
            </a:r>
            <a:r>
              <a:rPr lang="en-US" altLang="zh-CN" sz="2000" b="1" dirty="0">
                <a:latin typeface="+mn-ea"/>
                <a:ea typeface="+mn-ea"/>
              </a:rPr>
              <a:t> Component Design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46" y="91310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6966" t="16884" r="40550" b="8369"/>
          <a:stretch/>
        </p:blipFill>
        <p:spPr>
          <a:xfrm>
            <a:off x="70805" y="52340"/>
            <a:ext cx="1404851" cy="2017877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6400978" y="6366384"/>
            <a:ext cx="2670790" cy="42240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kern="0" smtClean="0">
                <a:solidFill>
                  <a:schemeClr val="bg1">
                    <a:lumMod val="50000"/>
                  </a:schemeClr>
                </a:solidFill>
              </a:rPr>
              <a:t>xgsun@fudan.edu.cn</a:t>
            </a:r>
            <a:endParaRPr lang="en-US" altLang="zh-CN" sz="20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2" descr="C:\Users\Sam2013\Desktop\孙晓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64" y="4826520"/>
            <a:ext cx="1443098" cy="5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230831" y="6366384"/>
            <a:ext cx="4578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课件下载：</a:t>
            </a:r>
            <a:r>
              <a:rPr lang="en-US" altLang="zh-CN" sz="2000" dirty="0">
                <a:solidFill>
                  <a:srgbClr val="0070C0"/>
                </a:solidFill>
              </a:rPr>
              <a:t>http://elearning.fudan.edu.cn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 smtClean="0"/>
                  <a:t>=</a:t>
                </a:r>
                <a:r>
                  <a:rPr lang="zh-CN" altLang="en-US" dirty="0"/>
                  <a:t>𝟎的形式</a:t>
                </a:r>
                <a:r>
                  <a:rPr lang="zh-CN" altLang="en-US" dirty="0" smtClean="0"/>
                  <a:t>表达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4348" b="-19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5586" y="5199583"/>
                <a:ext cx="85073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bSup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𝑥𝑦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𝑥𝑦𝑧</m:t>
                    </m:r>
                  </m:oMath>
                </a14:m>
                <a:r>
                  <a:rPr lang="zh-CN" altLang="en-US" dirty="0" smtClean="0"/>
                  <a:t>  则据</a:t>
                </a:r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反演定理</a:t>
                </a:r>
                <a:r>
                  <a:rPr lang="zh-CN" altLang="en-US" dirty="0" smtClean="0"/>
                  <a:t>有，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6" y="5199583"/>
                <a:ext cx="8507329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074" t="-14474" r="-43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496" y="5703303"/>
                <a:ext cx="9234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′)(</m:t>
                      </m:r>
                      <m:r>
                        <a:rPr lang="en-US" altLang="zh-CN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′)(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′)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5703303"/>
                <a:ext cx="923483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45344" y="6237312"/>
            <a:ext cx="8082662" cy="53553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/>
              <a:t>规律</a:t>
            </a:r>
            <a:r>
              <a:rPr lang="en-US" altLang="zh-CN" b="1" dirty="0" smtClean="0"/>
              <a:t>2</a:t>
            </a:r>
            <a:r>
              <a:rPr lang="zh-CN" altLang="en-US" dirty="0" smtClean="0"/>
              <a:t>：任何一个布尔函数可表示为</a:t>
            </a:r>
            <a:r>
              <a:rPr lang="zh-CN" altLang="en-US" b="1" dirty="0" smtClean="0">
                <a:solidFill>
                  <a:srgbClr val="FF0000"/>
                </a:solidFill>
              </a:rPr>
              <a:t>最大项</a:t>
            </a:r>
            <a:r>
              <a:rPr lang="zh-CN" altLang="en-US" dirty="0" smtClean="0"/>
              <a:t>的乘积（与）。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658392"/>
              </p:ext>
            </p:extLst>
          </p:nvPr>
        </p:nvGraphicFramePr>
        <p:xfrm>
          <a:off x="275413" y="1118592"/>
          <a:ext cx="64008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28" name="位图图像" r:id="rId6" imgW="6219048" imgH="3924848" progId="PBrush">
                  <p:embed/>
                </p:oleObj>
              </mc:Choice>
              <mc:Fallback>
                <p:oleObj name="位图图像" r:id="rId6" imgW="6219048" imgH="39248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413" y="1118592"/>
                        <a:ext cx="640080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36" y="1078862"/>
            <a:ext cx="228295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004048" y="2319263"/>
                <a:ext cx="9878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2319263"/>
                <a:ext cx="987835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24325" y="2708920"/>
                <a:ext cx="9878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325" y="2708920"/>
                <a:ext cx="987835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980722" y="3903439"/>
                <a:ext cx="887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722" y="3903439"/>
                <a:ext cx="88742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051832" y="4335487"/>
                <a:ext cx="8883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𝒙𝒚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𝒛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32" y="4335487"/>
                <a:ext cx="888320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076056" y="4695527"/>
                <a:ext cx="7954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𝒙𝒚𝒛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695527"/>
                <a:ext cx="795411" cy="461665"/>
              </a:xfrm>
              <a:prstGeom prst="rect">
                <a:avLst/>
              </a:prstGeom>
              <a:blipFill rotWithShape="1">
                <a:blip r:embed="rId1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640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最大项</a:t>
            </a:r>
            <a:r>
              <a:rPr lang="zh-CN" altLang="en-US" dirty="0"/>
              <a:t> </a:t>
            </a:r>
            <a:r>
              <a:rPr lang="en-US" altLang="zh-CN" dirty="0" err="1"/>
              <a:t>Maxterms</a:t>
            </a:r>
            <a:r>
              <a:rPr lang="en-US" altLang="zh-CN" dirty="0"/>
              <a:t> </a:t>
            </a:r>
            <a:r>
              <a:rPr lang="zh-CN" altLang="en-US" sz="4000" dirty="0"/>
              <a:t>（标准和项）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8151952"/>
                  </p:ext>
                </p:extLst>
              </p:nvPr>
            </p:nvGraphicFramePr>
            <p:xfrm>
              <a:off x="1115616" y="2410544"/>
              <a:ext cx="3744416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042"/>
                    <a:gridCol w="509672"/>
                    <a:gridCol w="453042"/>
                    <a:gridCol w="1392556"/>
                    <a:gridCol w="936104"/>
                  </a:tblGrid>
                  <a:tr h="32403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最小项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标识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′</m:t>
                              </m:r>
                              <m:r>
                                <a:rPr lang="en-US" altLang="zh-CN" sz="2400" b="1" i="1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r>
                            <a:rPr lang="en-US" altLang="zh-CN" sz="2400" b="1" dirty="0" smtClean="0"/>
                            <a:t>’</a:t>
                          </a:r>
                          <a:endParaRPr lang="zh-CN" altLang="en-US" sz="2400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𝒙𝒚𝒛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𝒙𝒚𝒛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8151952"/>
                  </p:ext>
                </p:extLst>
              </p:nvPr>
            </p:nvGraphicFramePr>
            <p:xfrm>
              <a:off x="1115616" y="2410544"/>
              <a:ext cx="3744416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042"/>
                    <a:gridCol w="509672"/>
                    <a:gridCol w="453042"/>
                    <a:gridCol w="1392556"/>
                    <a:gridCol w="936104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t="-13333" r="-731081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88095" t="-13333" r="-54404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2"/>
                          <a:stretch>
                            <a:fillRect l="-213514" t="-13333" r="-51756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最小项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标识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1310" t="-113333" r="-67249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1307" t="-113333" r="-654" b="-7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101310" t="-213333" r="-67249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2"/>
                          <a:stretch>
                            <a:fillRect l="-301307" t="-213333" r="-654" b="-6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2"/>
                          <a:stretch>
                            <a:fillRect l="-101310" t="-313333" r="-67249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1">
                          <a:blip r:embed="rId2"/>
                          <a:stretch>
                            <a:fillRect l="-301307" t="-313333" r="-654" b="-5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1310" t="-413333" r="-67249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01307" t="-413333" r="-654" b="-4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1310" t="-513333" r="-67249" b="-3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01307" t="-513333" r="-654" b="-3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1310" t="-613333" r="-67249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01307" t="-613333" r="-654" b="-2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0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1310" t="-713333" r="-67249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01307" t="-713333" r="-654" b="-1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/>
                            <a:t>1</a:t>
                          </a:r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1310" t="-813333" r="-67249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301307" t="-813333" r="-654" b="-30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823402"/>
                  </p:ext>
                </p:extLst>
              </p:nvPr>
            </p:nvGraphicFramePr>
            <p:xfrm>
              <a:off x="4932040" y="2410544"/>
              <a:ext cx="2592288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192"/>
                    <a:gridCol w="864096"/>
                  </a:tblGrid>
                  <a:tr h="3240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最大项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标识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𝒛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823402"/>
                  </p:ext>
                </p:extLst>
              </p:nvPr>
            </p:nvGraphicFramePr>
            <p:xfrm>
              <a:off x="4932040" y="2410544"/>
              <a:ext cx="2592288" cy="4114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8192"/>
                    <a:gridCol w="864096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最大项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标识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2" t="-113333" r="-50704" b="-7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04" t="-113333" r="-1408" b="-724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2" t="-213333" r="-50704" b="-6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0704" t="-213333" r="-1408" b="-624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352" t="-313333" r="-50704" b="-5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200704" t="-313333" r="-1408" b="-524000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2" t="-407895" r="-50704" b="-417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04" t="-407895" r="-1408" b="-417105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2" t="-514667" r="-50704" b="-3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04" t="-514667" r="-1408" b="-322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2" t="-614667" r="-50704" b="-2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04" t="-614667" r="-1408" b="-222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2" t="-714667" r="-50704" b="-1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04" t="-714667" r="-1408" b="-122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52" t="-814667" r="-50704" b="-2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704" t="-814667" r="-1408" b="-22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980728"/>
                <a:ext cx="8856984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600" b="1" dirty="0" smtClean="0"/>
                  <a:t>变量逻辑函数中，若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600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600" b="1" dirty="0" smtClean="0"/>
                  <a:t>个变量之</a:t>
                </a:r>
                <a:r>
                  <a:rPr lang="zh-CN" altLang="en-US" sz="2600" b="1" dirty="0" smtClean="0">
                    <a:solidFill>
                      <a:srgbClr val="0070C0"/>
                    </a:solidFill>
                  </a:rPr>
                  <a:t>和</a:t>
                </a:r>
                <a:r>
                  <a:rPr lang="zh-CN" altLang="en-US" sz="2600" b="1" dirty="0" smtClean="0"/>
                  <a:t>，而且这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600" b="1" dirty="0" smtClean="0"/>
                  <a:t>个变量均以原变量或反变量的形式在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600" b="1" dirty="0" smtClean="0"/>
                  <a:t>中</a:t>
                </a:r>
                <a:r>
                  <a:rPr lang="zh-CN" altLang="en-US" sz="2600" b="1" u="sng" dirty="0" smtClean="0"/>
                  <a:t>出现一次</a:t>
                </a:r>
                <a:r>
                  <a:rPr lang="zh-CN" altLang="en-US" sz="2600" b="1" dirty="0" smtClean="0"/>
                  <a:t>，则称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/>
                      </a:rPr>
                      <m:t>𝑴</m:t>
                    </m:r>
                  </m:oMath>
                </a14:m>
                <a:r>
                  <a:rPr lang="zh-CN" altLang="en-US" sz="2600" b="1" dirty="0" smtClean="0"/>
                  <a:t>为该组变量的</a:t>
                </a:r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最大项</a:t>
                </a:r>
                <a:r>
                  <a:rPr lang="zh-CN" altLang="en-US" sz="2600" b="1" dirty="0" smtClean="0"/>
                  <a:t>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600" b="1" i="1" smtClean="0">
                            <a:latin typeface="Cambria Math"/>
                          </a:rPr>
                          <m:t>𝒏</m:t>
                        </m:r>
                      </m:sup>
                    </m:sSup>
                  </m:oMath>
                </a14:m>
                <a:endParaRPr lang="zh-CN" altLang="en-US" sz="2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80728"/>
                <a:ext cx="8856984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1239" t="-5189" r="-275" b="-99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740352" y="3140968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注意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M</a:t>
            </a:r>
            <a:r>
              <a:rPr lang="zh-CN" altLang="en-US" dirty="0" smtClean="0"/>
              <a:t>下标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53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范式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dirty="0" smtClean="0"/>
              <a:t>: </a:t>
            </a:r>
            <a:r>
              <a:rPr lang="zh-CN" altLang="en-US" dirty="0" smtClean="0"/>
              <a:t>逻辑函数的</a:t>
            </a:r>
            <a:r>
              <a:rPr lang="zh-CN" altLang="en-US" b="1" dirty="0" smtClean="0"/>
              <a:t>最大项</a:t>
            </a:r>
            <a:r>
              <a:rPr lang="zh-CN" altLang="en-US" dirty="0" smtClean="0"/>
              <a:t>之</a:t>
            </a:r>
            <a:r>
              <a:rPr lang="zh-CN" altLang="en-US" b="1" dirty="0" smtClean="0"/>
              <a:t>积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052736"/>
                <a:ext cx="8559552" cy="1728192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将给定的逻辑函数式化为若干多项式相乘的</a:t>
                </a:r>
                <a:r>
                  <a:rPr lang="zh-CN" altLang="en-US" sz="2800" b="1" dirty="0" smtClean="0"/>
                  <a:t>或与</a:t>
                </a:r>
                <a:r>
                  <a:rPr lang="en-US" altLang="zh-CN" sz="2800" b="1" dirty="0" smtClean="0"/>
                  <a:t/>
                </a:r>
                <a:br>
                  <a:rPr lang="en-US" altLang="zh-CN" sz="2800" b="1" dirty="0" smtClean="0"/>
                </a:br>
                <a:r>
                  <a:rPr lang="zh-CN" altLang="en-US" sz="2800" dirty="0" smtClean="0"/>
                  <a:t>（和之积）</a:t>
                </a:r>
                <a:endParaRPr lang="en-US" altLang="zh-CN" sz="2800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利用公式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𝒙𝒙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′=</m:t>
                    </m:r>
                    <m:r>
                      <a:rPr lang="en-US" altLang="zh-CN" sz="28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2800" dirty="0" smtClean="0"/>
                  <a:t>将多项式中缺少的变量补齐。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052736"/>
                <a:ext cx="8559552" cy="1728192"/>
              </a:xfrm>
              <a:blipFill rotWithShape="1">
                <a:blip r:embed="rId2"/>
                <a:stretch>
                  <a:fillRect l="-1068" t="-4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51520" y="2708920"/>
                <a:ext cx="21263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2126351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04763" y="3140968"/>
                <a:ext cx="32285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3" y="3140968"/>
                <a:ext cx="3228513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67862" y="5993265"/>
                <a:ext cx="21319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62" y="5993265"/>
                <a:ext cx="213193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39952" y="5844453"/>
                <a:ext cx="3744416" cy="9866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(0,1,4,6)</m:t>
                          </m:r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844453"/>
                <a:ext cx="3744416" cy="9866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3552720" y="1512080"/>
                <a:ext cx="35056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𝒚𝒛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)(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720" y="1512080"/>
                <a:ext cx="3505640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04763" y="3544993"/>
                <a:ext cx="4860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trike="sngStrike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trike="sngStrike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altLang="zh-CN" b="0" i="1" strike="sngStrike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trike="sngStrike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altLang="zh-CN" b="0" i="1" strike="sngStrike" smtClean="0">
                          <a:solidFill>
                            <a:schemeClr val="tx1"/>
                          </a:solidFill>
                          <a:latin typeface="Cambria Math"/>
                        </a:rPr>
                        <m:t>′)(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3" y="3544993"/>
                <a:ext cx="486030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04763" y="4049049"/>
                <a:ext cx="62786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𝐶𝐶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′)(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𝐵𝐵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3" y="4049049"/>
                <a:ext cx="6278642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04763" y="4553105"/>
                <a:ext cx="7377084" cy="861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/>
                </a:endParaRPr>
              </a:p>
              <a:p>
                <a:r>
                  <a:rPr lang="en-US" altLang="zh-CN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𝐴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𝐵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𝐵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3" y="4553105"/>
                <a:ext cx="7377084" cy="861711"/>
              </a:xfrm>
              <a:prstGeom prst="rect">
                <a:avLst/>
              </a:prstGeom>
              <a:blipFill rotWithShape="0">
                <a:blip r:embed="rId10"/>
                <a:stretch>
                  <a:fillRect b="-70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6470" y="5417201"/>
                <a:ext cx="730789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𝑪</m:t>
                          </m:r>
                        </m:e>
                      </m:d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𝑨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𝑩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/>
                                </a:rPr>
                                <m:t>𝑪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𝑩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𝑪</m:t>
                          </m:r>
                        </m:e>
                      </m:d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𝑩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𝑪</m:t>
                          </m:r>
                        </m:e>
                      </m:d>
                    </m:oMath>
                  </m:oMathPara>
                </a14:m>
                <a:endParaRPr lang="en-US" altLang="zh-CN" b="1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0" y="5417201"/>
                <a:ext cx="7307898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945711" y="5373216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范式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1043608" y="4983960"/>
            <a:ext cx="314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4446639" y="4982112"/>
            <a:ext cx="314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1044847" y="5373216"/>
            <a:ext cx="314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821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 smtClean="0"/>
              <a:t>Boolean function</a:t>
            </a:r>
            <a:r>
              <a:rPr lang="zh-CN" altLang="en-US" sz="4000" dirty="0" smtClean="0"/>
              <a:t>的表示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395536" y="764704"/>
                <a:ext cx="8559552" cy="5832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eaLnBrk="1" hangingPunct="1">
                  <a:lnSpc>
                    <a:spcPct val="2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1 = 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𝑥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’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𝑦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’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/>
                        <a:cs typeface="Tahoma" pitchFamily="34" charset="0"/>
                      </a:rPr>
                      <m:t>’ + 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𝑥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’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𝑦𝑧</m:t>
                    </m:r>
                    <m:r>
                      <a:rPr lang="en-US" altLang="zh-CN" sz="2800" i="1" dirty="0" smtClean="0">
                        <a:latin typeface="Cambria Math"/>
                        <a:cs typeface="Tahoma" pitchFamily="34" charset="0"/>
                      </a:rPr>
                      <m:t> + 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𝑥𝑦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’</m:t>
                    </m:r>
                    <m:r>
                      <a:rPr lang="en-US" altLang="zh-CN" sz="2800" i="1" dirty="0" err="1" smtClean="0">
                        <a:latin typeface="Cambria Math"/>
                        <a:cs typeface="Tahoma" pitchFamily="34" charset="0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/>
                        <a:cs typeface="Tahoma" pitchFamily="34" charset="0"/>
                      </a:rPr>
                      <m:t>’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en-US" altLang="zh-CN" sz="28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4 </m:t>
                    </m:r>
                    <m:r>
                      <a:rPr lang="en-US" altLang="zh-CN" sz="2800" b="0" i="1" dirty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𝑚</m:t>
                        </m:r>
                        <m:r>
                          <a:rPr lang="en-US" altLang="zh-CN" sz="2800" i="1" dirty="0">
                            <a:latin typeface="Cambria Math"/>
                          </a:rPr>
                          <m:t>(0,3,4)</m:t>
                        </m:r>
                      </m:e>
                    </m:nary>
                  </m:oMath>
                </a14:m>
                <a:endParaRPr lang="en-US" altLang="zh-CN" sz="2800" dirty="0" smtClean="0"/>
              </a:p>
              <a:p>
                <a:pPr marL="0" eaLnBrk="1" hangingPunct="1">
                  <a:lnSpc>
                    <a:spcPct val="2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1′=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5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6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𝑚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7</m:t>
                    </m:r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𝑚</m:t>
                        </m:r>
                        <m:r>
                          <a:rPr lang="en-US" altLang="zh-CN" sz="2800" i="1" dirty="0">
                            <a:latin typeface="Cambria Math"/>
                          </a:rPr>
                          <m:t>(1,2,5,6,7)</m:t>
                        </m:r>
                      </m:e>
                    </m:nary>
                  </m:oMath>
                </a14:m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en-US" altLang="zh-CN" sz="28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sz="2800" i="1" smtClean="0"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sz="280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smtClean="0">
                        <a:latin typeface="Cambria Math"/>
                      </a:rPr>
                      <m:t>𝑧</m:t>
                    </m:r>
                    <m:r>
                      <a:rPr lang="en-US" altLang="zh-CN" sz="280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sz="280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smtClean="0">
                        <a:latin typeface="Cambria Math"/>
                      </a:rPr>
                      <m:t>𝑦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CN" sz="280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smtClean="0">
                        <a:latin typeface="Cambria Math"/>
                      </a:rPr>
                      <m:t>+</m:t>
                    </m:r>
                    <m:r>
                      <a:rPr lang="en-US" altLang="zh-CN" sz="2800" i="1" smtClean="0">
                        <a:latin typeface="Cambria Math"/>
                      </a:rPr>
                      <m:t>𝑥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sz="280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smtClean="0">
                        <a:latin typeface="Cambria Math"/>
                      </a:rPr>
                      <m:t>𝑧</m:t>
                    </m:r>
                    <m:r>
                      <a:rPr lang="en-US" altLang="zh-CN" sz="2800" i="1" smtClean="0">
                        <a:latin typeface="Cambria Math"/>
                      </a:rPr>
                      <m:t>+</m:t>
                    </m:r>
                    <m:r>
                      <a:rPr lang="en-US" altLang="zh-CN" sz="2800" i="1" smtClean="0">
                        <a:latin typeface="Cambria Math"/>
                      </a:rPr>
                      <m:t>𝑥𝑦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altLang="zh-CN" sz="280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smtClean="0">
                        <a:latin typeface="Cambria Math"/>
                      </a:rPr>
                      <m:t>+</m:t>
                    </m:r>
                    <m:r>
                      <a:rPr lang="en-US" altLang="zh-CN" sz="2800" i="1" smtClean="0">
                        <a:latin typeface="Cambria Math"/>
                      </a:rPr>
                      <m:t>𝑥𝑦𝑧</m:t>
                    </m:r>
                  </m:oMath>
                </a14:m>
                <a:endParaRPr lang="en-US" altLang="zh-CN" sz="2800" baseline="-25000" dirty="0" smtClean="0"/>
              </a:p>
              <a:p>
                <a:pPr marL="0" eaLnBrk="1" hangingPunct="1">
                  <a:lnSpc>
                    <a:spcPct val="2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𝐹</m:t>
                    </m:r>
                    <m:r>
                      <a:rPr lang="en-US" altLang="zh-CN" sz="2400" i="1" dirty="0" smtClean="0">
                        <a:latin typeface="Cambria Math"/>
                      </a:rPr>
                      <m:t>1 </m:t>
                    </m:r>
                    <m:r>
                      <a:rPr lang="en-US" altLang="zh-CN" sz="2000" i="1" dirty="0" smtClean="0">
                        <a:latin typeface="Cambria Math"/>
                      </a:rPr>
                      <m:t>= </m:t>
                    </m:r>
                    <m:r>
                      <a:rPr lang="en-US" altLang="zh-CN" sz="1800" i="1" dirty="0" smtClean="0">
                        <a:latin typeface="Cambria Math"/>
                      </a:rPr>
                      <m:t>(</m:t>
                    </m:r>
                    <m:r>
                      <a:rPr lang="en-US" altLang="zh-CN" sz="1800" i="1" dirty="0" smtClean="0">
                        <a:latin typeface="Cambria Math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/>
                      </a:rPr>
                      <m:t>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/>
                      </a:rPr>
                      <m:t>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𝑧</m:t>
                    </m:r>
                    <m:r>
                      <a:rPr lang="en-US" altLang="zh-CN" sz="1800" i="1" dirty="0" smtClean="0">
                        <a:latin typeface="Cambria Math"/>
                      </a:rPr>
                      <m:t>’)(</m:t>
                    </m:r>
                    <m:r>
                      <a:rPr lang="en-US" altLang="zh-CN" sz="1800" i="1" dirty="0" smtClean="0">
                        <a:latin typeface="Cambria Math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/>
                      </a:rPr>
                      <m:t>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/>
                      </a:rPr>
                      <m:t>’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𝑧</m:t>
                    </m:r>
                    <m:r>
                      <a:rPr lang="en-US" altLang="zh-CN" sz="1800" i="1" dirty="0" smtClean="0">
                        <a:latin typeface="Cambria Math"/>
                      </a:rPr>
                      <m:t>)(</m:t>
                    </m:r>
                    <m:r>
                      <a:rPr lang="en-US" altLang="zh-CN" sz="1800" i="1" dirty="0" smtClean="0">
                        <a:latin typeface="Cambria Math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/>
                      </a:rPr>
                      <m:t>’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/>
                      </a:rPr>
                      <m:t>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𝑧</m:t>
                    </m:r>
                    <m:r>
                      <a:rPr lang="en-US" altLang="zh-CN" sz="1800" i="1" dirty="0" smtClean="0">
                        <a:latin typeface="Cambria Math"/>
                      </a:rPr>
                      <m:t>’)(</m:t>
                    </m:r>
                    <m:r>
                      <a:rPr lang="en-US" altLang="zh-CN" sz="1800" i="1" dirty="0" smtClean="0">
                        <a:latin typeface="Cambria Math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/>
                      </a:rPr>
                      <m:t>’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/>
                      </a:rPr>
                      <m:t>’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𝑧</m:t>
                    </m:r>
                    <m:r>
                      <a:rPr lang="en-US" altLang="zh-CN" sz="1800" i="1" dirty="0" smtClean="0">
                        <a:latin typeface="Cambria Math"/>
                      </a:rPr>
                      <m:t>)(</m:t>
                    </m:r>
                    <m:r>
                      <a:rPr lang="en-US" altLang="zh-CN" sz="1800" i="1" dirty="0" smtClean="0">
                        <a:latin typeface="Cambria Math"/>
                      </a:rPr>
                      <m:t>𝑥</m:t>
                    </m:r>
                    <m:r>
                      <a:rPr lang="en-US" altLang="zh-CN" sz="1800" i="1" dirty="0" smtClean="0">
                        <a:latin typeface="Cambria Math"/>
                      </a:rPr>
                      <m:t>’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/>
                      </a:rPr>
                      <m:t>’ + </m:t>
                    </m:r>
                    <m:r>
                      <a:rPr lang="en-US" altLang="zh-CN" sz="1800" i="1" dirty="0" smtClean="0">
                        <a:latin typeface="Cambria Math"/>
                      </a:rPr>
                      <m:t>𝑧</m:t>
                    </m:r>
                    <m:r>
                      <a:rPr lang="en-US" altLang="zh-CN" sz="1800" i="1" dirty="0" smtClean="0">
                        <a:latin typeface="Cambria Math"/>
                      </a:rPr>
                      <m:t>’)</m:t>
                    </m:r>
                    <m:r>
                      <a:rPr lang="en-US" altLang="zh-CN" sz="1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1800" dirty="0" smtClean="0"/>
                  <a:t/>
                </a:r>
                <a:br>
                  <a:rPr lang="en-US" altLang="zh-CN" sz="1800" dirty="0" smtClean="0"/>
                </a:br>
                <a:r>
                  <a:rPr lang="en-US" altLang="zh-CN" sz="2800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5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6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7 </m:t>
                    </m:r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  <m:r>
                      <a:rPr lang="en-US" altLang="zh-CN" sz="2000" i="1" dirty="0" smtClean="0">
                        <a:latin typeface="Cambria Math"/>
                      </a:rPr>
                      <m:t> 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𝑀</m:t>
                        </m:r>
                        <m:r>
                          <a:rPr lang="en-US" altLang="zh-CN" sz="2800" i="1" dirty="0">
                            <a:latin typeface="Cambria Math"/>
                          </a:rPr>
                          <m:t>(1,2,5,6,7)</m:t>
                        </m:r>
                      </m:e>
                    </m:nary>
                  </m:oMath>
                </a14:m>
                <a:endParaRPr lang="en-US" altLang="zh-CN" sz="2800" baseline="-25000" dirty="0" smtClean="0"/>
              </a:p>
              <a:p>
                <a:pPr marL="0" eaLnBrk="1" hangingPunct="1">
                  <a:lnSpc>
                    <a:spcPct val="20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1’= 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3</m:t>
                    </m:r>
                    <m:r>
                      <a:rPr lang="en-US" altLang="zh-CN" sz="2800" i="1" dirty="0" smtClean="0">
                        <a:latin typeface="Cambria Math"/>
                      </a:rPr>
                      <m:t>𝑀</m:t>
                    </m:r>
                    <m:r>
                      <a:rPr lang="en-US" altLang="zh-CN" sz="2800" i="1" baseline="-25000" dirty="0" smtClean="0">
                        <a:latin typeface="Cambria Math"/>
                      </a:rPr>
                      <m:t>4</m:t>
                    </m:r>
                    <m:r>
                      <a:rPr lang="en-US" altLang="zh-CN" sz="2800" i="1" dirty="0" smtClean="0">
                        <a:latin typeface="Cambria Math"/>
                      </a:rPr>
                      <m:t>=</m:t>
                    </m:r>
                    <m:r>
                      <a:rPr lang="en-US" altLang="zh-CN" sz="2000" i="1" dirty="0" smtClean="0">
                        <a:latin typeface="Cambria Math"/>
                      </a:rPr>
                      <m:t> 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i="1" dirty="0">
                            <a:latin typeface="Cambria Math"/>
                          </a:rPr>
                          <m:t>𝑀</m:t>
                        </m:r>
                        <m:r>
                          <a:rPr lang="en-US" altLang="zh-CN" sz="2800" i="1" dirty="0">
                            <a:latin typeface="Cambria Math"/>
                          </a:rPr>
                          <m:t>(0,3,4)</m:t>
                        </m:r>
                      </m:e>
                    </m:nary>
                  </m:oMath>
                </a14:m>
                <a:endParaRPr lang="en-US" altLang="zh-CN" sz="2800" baseline="-25000" dirty="0" smtClean="0"/>
              </a:p>
              <a:p>
                <a:pPr marL="0" eaLnBrk="1" hangingPunct="1">
                  <a:lnSpc>
                    <a:spcPct val="200000"/>
                  </a:lnSpc>
                  <a:spcBef>
                    <a:spcPts val="0"/>
                  </a:spcBef>
                </a:pPr>
                <a:endParaRPr lang="en-US" altLang="zh-CN" sz="2800" baseline="-25000" dirty="0" smtClean="0"/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764704"/>
                <a:ext cx="8559552" cy="5832648"/>
              </a:xfrm>
              <a:prstGeom prst="rect">
                <a:avLst/>
              </a:prstGeom>
              <a:blipFill rotWithShape="0">
                <a:blip r:embed="rId2"/>
                <a:stretch>
                  <a:fillRect l="-1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 bwMode="auto">
          <a:xfrm>
            <a:off x="4283968" y="1844824"/>
            <a:ext cx="1872208" cy="7200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459533" y="5091554"/>
            <a:ext cx="2304256" cy="72008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5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dirty="0"/>
                  <a:t>练习：</a:t>
                </a:r>
                <a14:m>
                  <m:oMath xmlns:m="http://schemas.openxmlformats.org/officeDocument/2006/math">
                    <m:r>
                      <a:rPr lang="en-US" altLang="zh-TW" sz="4000" i="1" dirty="0" smtClean="0">
                        <a:latin typeface="Cambria Math"/>
                      </a:rPr>
                      <m:t>𝐹</m:t>
                    </m:r>
                    <m:r>
                      <a:rPr lang="en-US" altLang="zh-TW" sz="4000" i="1" dirty="0" smtClean="0">
                        <a:latin typeface="Cambria Math"/>
                      </a:rPr>
                      <m:t>=</m:t>
                    </m:r>
                    <m:r>
                      <a:rPr lang="en-US" altLang="zh-TW" sz="4000" i="1" dirty="0" smtClean="0">
                        <a:latin typeface="Cambria Math"/>
                      </a:rPr>
                      <m:t>𝐴</m:t>
                    </m:r>
                    <m:r>
                      <a:rPr lang="en-US" altLang="zh-TW" sz="4000" i="1" dirty="0" smtClean="0">
                        <a:latin typeface="Cambria Math"/>
                      </a:rPr>
                      <m:t>+</m:t>
                    </m:r>
                    <m:r>
                      <a:rPr lang="en-US" altLang="zh-TW" sz="4000" i="1" dirty="0" smtClean="0">
                        <a:latin typeface="Cambria Math"/>
                      </a:rPr>
                      <m:t>𝐵</m:t>
                    </m:r>
                    <m:r>
                      <a:rPr lang="en-US" altLang="zh-TW" sz="4000" i="1" dirty="0" smtClean="0">
                        <a:latin typeface="Cambria Math"/>
                      </a:rPr>
                      <m:t>′</m:t>
                    </m:r>
                    <m:r>
                      <a:rPr lang="en-US" altLang="zh-TW" sz="40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sz="4000" dirty="0" smtClean="0"/>
                  <a:t> </a:t>
                </a:r>
                <a:r>
                  <a:rPr lang="zh-CN" altLang="en-US" sz="4000" dirty="0"/>
                  <a:t>转化为</a:t>
                </a:r>
                <a:r>
                  <a:rPr lang="zh-CN" altLang="en-US" sz="4000" b="1" u="sng" dirty="0"/>
                  <a:t>范式</a:t>
                </a:r>
                <a:r>
                  <a:rPr lang="en-US" altLang="zh-CN" sz="4000" b="1" u="sng" dirty="0"/>
                  <a:t>1</a:t>
                </a:r>
                <a:r>
                  <a:rPr lang="zh-CN" altLang="en-US" sz="4000" dirty="0"/>
                  <a:t>形式</a:t>
                </a:r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1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9036496" cy="5616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𝐹</m:t>
                    </m:r>
                    <m:r>
                      <a:rPr lang="en-US" altLang="zh-TW" sz="2400" i="1" dirty="0" smtClean="0">
                        <a:latin typeface="Cambria Math"/>
                      </a:rPr>
                      <m:t>=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 (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′) 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zh-TW" sz="2400" dirty="0" smtClean="0"/>
                  <a:t>						</a:t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=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 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 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zh-TW" sz="2400" dirty="0" smtClean="0"/>
                  <a:t>						</a:t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=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(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′) 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′(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′) + (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′)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zh-TW" sz="2400" dirty="0" smtClean="0"/>
                  <a:t/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=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𝐴𝐵𝐶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𝐴𝐵𝐶</m:t>
                    </m:r>
                    <m:r>
                      <a:rPr lang="en-US" altLang="zh-TW" sz="2400" i="1" dirty="0" smtClean="0">
                        <a:latin typeface="Cambria Math"/>
                      </a:rPr>
                      <m:t>′+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′+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400" dirty="0" smtClean="0"/>
                  <a:t/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                                               </a:t>
                </a:r>
                <a:r>
                  <a:rPr lang="en-US" altLang="zh-CN" sz="2400" b="1" dirty="0" smtClean="0">
                    <a:solidFill>
                      <a:schemeClr val="hlink"/>
                    </a:solidFill>
                    <a:cs typeface="Tahoma" pitchFamily="34" charset="0"/>
                  </a:rPr>
                  <a:t>Note</a:t>
                </a:r>
                <a:r>
                  <a:rPr lang="en-US" altLang="zh-CN" sz="2400" dirty="0" smtClean="0">
                    <a:solidFill>
                      <a:schemeClr val="hlink"/>
                    </a:solidFill>
                    <a:cs typeface="Tahoma" pitchFamily="34" charset="0"/>
                  </a:rPr>
                  <a:t>:</a:t>
                </a:r>
                <a:r>
                  <a:rPr lang="en-US" altLang="zh-CN" sz="2400" dirty="0" smtClean="0">
                    <a:cs typeface="Tahoma" pitchFamily="34" charset="0"/>
                  </a:rPr>
                  <a:t> Remove Duplicates </a:t>
                </a:r>
                <a:endParaRPr lang="en-US" altLang="zh-TW" sz="2400" dirty="0" smtClean="0"/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𝐹</m:t>
                    </m:r>
                    <m:r>
                      <a:rPr lang="en-US" altLang="zh-TW" sz="2400" i="1" dirty="0" smtClean="0">
                        <a:latin typeface="Cambria Math"/>
                      </a:rPr>
                      <m:t> =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 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′ 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</m:t>
                    </m:r>
                    <m:r>
                      <a:rPr lang="en-US" altLang="zh-TW" sz="240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𝐴𝐵𝐶</m:t>
                    </m:r>
                    <m:r>
                      <a:rPr lang="en-US" altLang="zh-TW" sz="2400" i="1" dirty="0" smtClean="0">
                        <a:latin typeface="Cambria Math"/>
                      </a:rPr>
                      <m:t>′+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𝐴𝐵𝐶</m:t>
                    </m:r>
                    <m:r>
                      <a:rPr lang="en-US" altLang="zh-TW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TW" sz="2400" dirty="0" smtClean="0"/>
                  <a:t>	</a:t>
                </a:r>
                <a:r>
                  <a:rPr lang="en-US" altLang="zh-CN" sz="2400" b="1" dirty="0" smtClean="0">
                    <a:solidFill>
                      <a:schemeClr val="hlink"/>
                    </a:solidFill>
                    <a:cs typeface="Tahoma" pitchFamily="34" charset="0"/>
                  </a:rPr>
                  <a:t>Note</a:t>
                </a:r>
                <a:r>
                  <a:rPr lang="en-US" altLang="zh-CN" sz="2400" dirty="0" smtClean="0">
                    <a:solidFill>
                      <a:schemeClr val="hlink"/>
                    </a:solidFill>
                    <a:cs typeface="Tahoma" pitchFamily="34" charset="0"/>
                  </a:rPr>
                  <a:t>: </a:t>
                </a:r>
                <a:r>
                  <a:rPr lang="en-US" altLang="zh-CN" sz="2400" dirty="0" smtClean="0">
                    <a:cs typeface="Tahoma" pitchFamily="34" charset="0"/>
                  </a:rPr>
                  <a:t>Reorder</a:t>
                </a:r>
                <a:r>
                  <a:rPr lang="en-US" altLang="zh-TW" sz="2400" dirty="0" smtClean="0"/>
                  <a:t/>
                </a:r>
                <a:br>
                  <a:rPr lang="en-US" altLang="zh-TW" sz="2400" dirty="0" smtClean="0"/>
                </a:br>
                <a:r>
                  <a:rPr lang="en-US" altLang="zh-TW" sz="24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= </m:t>
                    </m:r>
                    <m:r>
                      <a:rPr lang="en-US" altLang="zh-TW" sz="2400" i="1" dirty="0" smtClean="0">
                        <a:latin typeface="Cambria Math"/>
                      </a:rPr>
                      <m:t>𝑚</m:t>
                    </m:r>
                    <m:r>
                      <a:rPr lang="en-US" altLang="zh-TW" sz="24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TW" sz="2400" i="1" dirty="0" smtClean="0">
                        <a:latin typeface="Cambria Math"/>
                      </a:rPr>
                      <m:t> 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𝑚</m:t>
                    </m:r>
                    <m:r>
                      <a:rPr lang="en-US" altLang="zh-TW" sz="2400" i="1" baseline="-25000" dirty="0" smtClean="0">
                        <a:latin typeface="Cambria Math"/>
                      </a:rPr>
                      <m:t>4 </m:t>
                    </m:r>
                    <m:r>
                      <a:rPr lang="en-US" altLang="zh-TW" sz="2400" i="1" dirty="0" smtClean="0">
                        <a:latin typeface="Cambria Math"/>
                      </a:rPr>
                      <m:t>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𝑚</m:t>
                    </m:r>
                    <m:r>
                      <a:rPr lang="en-US" altLang="zh-TW" sz="2400" i="1" baseline="-25000" dirty="0" smtClean="0">
                        <a:latin typeface="Cambria Math"/>
                      </a:rPr>
                      <m:t>5</m:t>
                    </m:r>
                    <m:r>
                      <a:rPr lang="en-US" altLang="zh-TW" sz="2400" i="1" dirty="0" smtClean="0">
                        <a:latin typeface="Cambria Math"/>
                      </a:rPr>
                      <m:t> 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𝑚</m:t>
                    </m:r>
                    <m:r>
                      <a:rPr lang="en-US" altLang="zh-TW" sz="2400" i="1" baseline="-25000" dirty="0" smtClean="0">
                        <a:latin typeface="Cambria Math"/>
                      </a:rPr>
                      <m:t>6 </m:t>
                    </m:r>
                    <m:r>
                      <a:rPr lang="en-US" altLang="zh-TW" sz="2400" i="1" dirty="0" smtClean="0">
                        <a:latin typeface="Cambria Math"/>
                      </a:rPr>
                      <m:t>+ </m:t>
                    </m:r>
                    <m:r>
                      <a:rPr lang="en-US" altLang="zh-TW" sz="2400" i="1" dirty="0" smtClean="0">
                        <a:latin typeface="Cambria Math"/>
                      </a:rPr>
                      <m:t>𝑚</m:t>
                    </m:r>
                    <m:r>
                      <a:rPr lang="en-US" altLang="zh-TW" sz="2400" i="1" baseline="-25000" dirty="0" smtClean="0">
                        <a:latin typeface="Cambria Math"/>
                      </a:rPr>
                      <m:t>7</m:t>
                    </m:r>
                  </m:oMath>
                </a14:m>
                <a:endParaRPr lang="en-US" altLang="zh-TW" sz="2400" i="1" dirty="0" smtClean="0"/>
              </a:p>
              <a:p>
                <a:pPr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𝐹</m:t>
                    </m:r>
                    <m:r>
                      <a:rPr lang="en-US" altLang="zh-TW" sz="2400" i="1" dirty="0" smtClean="0">
                        <a:latin typeface="Cambria Math"/>
                      </a:rPr>
                      <m:t>(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,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,</m:t>
                    </m:r>
                    <m:r>
                      <a:rPr lang="en-US" altLang="zh-TW" sz="2400" i="1" dirty="0" smtClean="0">
                        <a:latin typeface="Cambria Math"/>
                      </a:rPr>
                      <m:t>𝐶</m:t>
                    </m:r>
                    <m:r>
                      <a:rPr lang="en-US" altLang="zh-TW" sz="2400" i="1" dirty="0" smtClean="0">
                        <a:latin typeface="Cambria Math"/>
                      </a:rPr>
                      <m:t>) =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TW" sz="24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400" i="1" dirty="0">
                            <a:latin typeface="Cambria Math"/>
                          </a:rPr>
                          <m:t>(1, 4, 5, 6, 7)</m:t>
                        </m:r>
                      </m:e>
                    </m:nary>
                  </m:oMath>
                </a14:m>
                <a:endParaRPr lang="en-US" altLang="zh-TW" sz="2400" dirty="0" smtClean="0"/>
              </a:p>
              <a:p>
                <a:pPr marL="0" indent="0" eaLnBrk="1" hangingPunct="1">
                  <a:lnSpc>
                    <a:spcPct val="150000"/>
                  </a:lnSpc>
                  <a:buNone/>
                </a:pPr>
                <a:r>
                  <a:rPr lang="en-US" altLang="zh-TW" sz="2400" dirty="0" smtClean="0"/>
                  <a:t>          or, built the truth table first just like Page 37 (</a:t>
                </a:r>
                <a:r>
                  <a:rPr lang="en-US" altLang="zh-CN" sz="2400" dirty="0" smtClean="0"/>
                  <a:t>Table 2.5)</a:t>
                </a:r>
                <a:endParaRPr lang="en-US" altLang="zh-TW" sz="2400" dirty="0" smtClean="0"/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9036496" cy="5616624"/>
              </a:xfrm>
              <a:prstGeom prst="rect">
                <a:avLst/>
              </a:prstGeom>
              <a:blipFill rotWithShape="1">
                <a:blip r:embed="rId3"/>
                <a:stretch>
                  <a:fillRect l="-1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08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标题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sz="4000" dirty="0"/>
                  <a:t>练习：</a:t>
                </a:r>
                <a14:m>
                  <m:oMath xmlns:m="http://schemas.openxmlformats.org/officeDocument/2006/math">
                    <m:r>
                      <a:rPr lang="en-US" altLang="zh-TW" sz="4000" i="1" dirty="0" smtClean="0">
                        <a:latin typeface="Cambria Math"/>
                      </a:rPr>
                      <m:t>𝐹</m:t>
                    </m:r>
                    <m:r>
                      <a:rPr lang="en-US" altLang="zh-TW" sz="4000" i="1" dirty="0" smtClean="0">
                        <a:latin typeface="Cambria Math"/>
                      </a:rPr>
                      <m:t>=</m:t>
                    </m:r>
                    <m:r>
                      <a:rPr lang="en-US" altLang="zh-TW" sz="4000" i="1" dirty="0" err="1">
                        <a:latin typeface="Cambria Math"/>
                      </a:rPr>
                      <m:t>𝑥𝑦</m:t>
                    </m:r>
                    <m:r>
                      <a:rPr lang="en-US" altLang="zh-TW" sz="4000" i="1" dirty="0" smtClean="0">
                        <a:latin typeface="Cambria Math"/>
                      </a:rPr>
                      <m:t>+</m:t>
                    </m:r>
                    <m:r>
                      <a:rPr lang="en-US" altLang="zh-TW" sz="4000" i="1" dirty="0" err="1">
                        <a:latin typeface="Cambria Math"/>
                      </a:rPr>
                      <m:t>𝑥</m:t>
                    </m:r>
                    <m:r>
                      <a:rPr lang="en-US" altLang="zh-TW" sz="4000" i="1" dirty="0" err="1">
                        <a:latin typeface="Cambria Math"/>
                      </a:rPr>
                      <m:t>′</m:t>
                    </m:r>
                    <m:r>
                      <a:rPr lang="en-US" altLang="zh-TW" sz="4000" i="1" dirty="0" err="1">
                        <a:latin typeface="Cambria Math"/>
                      </a:rPr>
                      <m:t>𝑧</m:t>
                    </m:r>
                    <m:r>
                      <a:rPr lang="en-US" altLang="zh-TW" sz="4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4000" dirty="0"/>
                  <a:t>转化为</a:t>
                </a:r>
                <a:r>
                  <a:rPr lang="zh-CN" altLang="en-US" sz="4000" b="1" u="sng" dirty="0"/>
                  <a:t>范式</a:t>
                </a:r>
                <a:r>
                  <a:rPr lang="en-US" altLang="zh-CN" sz="4000" b="1" u="sng" dirty="0"/>
                  <a:t>2</a:t>
                </a:r>
                <a:r>
                  <a:rPr lang="zh-CN" altLang="en-US" sz="4000" dirty="0"/>
                  <a:t>形式</a:t>
                </a:r>
              </a:p>
            </p:txBody>
          </p:sp>
        </mc:Choice>
        <mc:Fallback xmlns="">
          <p:sp>
            <p:nvSpPr>
              <p:cNvPr id="3" name="标题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b="-11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323528" y="1052736"/>
                <a:ext cx="8712968" cy="540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𝐹</m:t>
                    </m:r>
                    <m:r>
                      <a:rPr lang="en-US" altLang="zh-TW" sz="2800" i="1" dirty="0" smtClean="0">
                        <a:latin typeface="Cambria Math"/>
                      </a:rPr>
                      <m:t> = 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TW" sz="2800" i="1" dirty="0" smtClean="0">
                        <a:latin typeface="Cambria Math"/>
                      </a:rPr>
                      <m:t> + 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TW" sz="2800" dirty="0" smtClean="0"/>
                  <a:t/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=(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TW" sz="2800" i="1" dirty="0" smtClean="0">
                        <a:latin typeface="Cambria Math"/>
                      </a:rPr>
                      <m:t> + 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′) 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TW" sz="2800" i="1" dirty="0" smtClean="0">
                        <a:latin typeface="Cambria Math"/>
                      </a:rPr>
                      <m:t> +</m:t>
                    </m:r>
                    <m:r>
                      <a:rPr lang="en-US" altLang="zh-TW" sz="2800" i="1" dirty="0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800" dirty="0" smtClean="0"/>
                  <a:t>		</a:t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       =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′)(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′)(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800" dirty="0" smtClean="0"/>
                  <a:t>			</a:t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=(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altLang="zh-TW" sz="2800" dirty="0" smtClean="0"/>
              </a:p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smtClean="0">
                        <a:latin typeface="Cambria Math"/>
                      </a:rPr>
                      <m:t>=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>
                        <a:solidFill>
                          <a:srgbClr val="0070C0"/>
                        </a:solidFill>
                        <a:latin typeface="Cambria Math"/>
                      </a:rPr>
                      <m:t>𝑧𝑧</m:t>
                    </m:r>
                    <m:r>
                      <a:rPr lang="en-US" altLang="zh-TW" sz="28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′</m:t>
                    </m:r>
                    <m:r>
                      <a:rPr lang="en-US" altLang="zh-TW" sz="2800" i="1" dirty="0" smtClean="0">
                        <a:latin typeface="Cambria Math"/>
                      </a:rPr>
                      <m:t>=(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altLang="zh-TW" sz="2800" dirty="0" smtClean="0"/>
                  <a:t/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/>
                      </a:rPr>
                      <m:t>𝑥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𝑧</m:t>
                    </m:r>
                    <m:r>
                      <a:rPr lang="en-US" altLang="zh-TW" sz="2800" i="1" smtClean="0">
                        <a:latin typeface="Cambria Math"/>
                      </a:rPr>
                      <m:t>=</m:t>
                    </m:r>
                    <m:r>
                      <a:rPr lang="en-US" altLang="zh-TW" sz="2800" i="1" smtClean="0">
                        <a:latin typeface="Cambria Math"/>
                      </a:rPr>
                      <m:t>𝑥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𝑧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sz="280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800" i="1" smtClean="0">
                            <a:latin typeface="Cambria Math"/>
                          </a:rPr>
                          <m:t>+</m:t>
                        </m:r>
                        <m:r>
                          <a:rPr lang="en-US" altLang="zh-TW" sz="280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TW" sz="2800" i="1" smtClean="0">
                            <a:latin typeface="Cambria Math"/>
                          </a:rPr>
                          <m:t>+</m:t>
                        </m:r>
                        <m:r>
                          <a:rPr lang="en-US" altLang="zh-TW" sz="2800" i="1" smtClean="0">
                            <a:latin typeface="Cambria Math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80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80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800" i="1" smtClean="0">
                            <a:latin typeface="Cambria Math"/>
                          </a:rPr>
                          <m:t>+</m:t>
                        </m:r>
                        <m:r>
                          <a:rPr lang="en-US" altLang="zh-TW" sz="280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TW" sz="2800" i="1" dirty="0" smtClean="0">
                    <a:latin typeface="Cambria Math"/>
                  </a:rPr>
                  <a:t/>
                </a:r>
                <a:br>
                  <a:rPr lang="en-US" altLang="zh-TW" sz="2800" i="1" dirty="0" smtClean="0">
                    <a:latin typeface="Cambria Math"/>
                  </a:rPr>
                </a:br>
                <a:r>
                  <a:rPr lang="en-US" altLang="zh-TW" sz="2800" i="1" dirty="0" smtClean="0">
                    <a:latin typeface="Cambria Math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/>
                      </a:rPr>
                      <m:t>𝑦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𝑧</m:t>
                    </m:r>
                    <m:r>
                      <a:rPr lang="en-US" altLang="zh-TW" sz="2800" i="1" smtClean="0">
                        <a:latin typeface="Cambria Math"/>
                      </a:rPr>
                      <m:t>=</m:t>
                    </m:r>
                    <m:r>
                      <a:rPr lang="en-US" altLang="zh-TW" sz="2800" i="1" smtClean="0">
                        <a:latin typeface="Cambria Math"/>
                      </a:rPr>
                      <m:t>𝑦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𝑧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sSup>
                      <m:sSupPr>
                        <m:ctrlP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TW" sz="2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sz="2800" i="1" smtClean="0">
                        <a:latin typeface="Cambria Math"/>
                      </a:rPr>
                      <m:t>=(</m:t>
                    </m:r>
                    <m:r>
                      <a:rPr lang="en-US" altLang="zh-TW" sz="2800" i="1" smtClean="0">
                        <a:latin typeface="Cambria Math"/>
                      </a:rPr>
                      <m:t>𝑥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𝑦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𝑧</m:t>
                    </m:r>
                    <m:r>
                      <a:rPr lang="en-US" altLang="zh-TW" sz="2800" i="1" smtClean="0">
                        <a:latin typeface="Cambria Math"/>
                      </a:rPr>
                      <m:t>)(</m:t>
                    </m:r>
                    <m:r>
                      <a:rPr lang="en-US" altLang="zh-TW" sz="2800" i="1" smtClean="0">
                        <a:latin typeface="Cambria Math"/>
                      </a:rPr>
                      <m:t>𝑥</m:t>
                    </m:r>
                    <m:r>
                      <a:rPr lang="en-US" altLang="zh-TW" sz="2800" i="1" smtClean="0">
                        <a:latin typeface="Cambria Math"/>
                      </a:rPr>
                      <m:t>′+</m:t>
                    </m:r>
                    <m:r>
                      <a:rPr lang="en-US" altLang="zh-TW" sz="2800" i="1" smtClean="0">
                        <a:latin typeface="Cambria Math"/>
                      </a:rPr>
                      <m:t>𝑦</m:t>
                    </m:r>
                    <m:r>
                      <a:rPr lang="en-US" altLang="zh-TW" sz="2800" i="1" smtClean="0">
                        <a:latin typeface="Cambria Math"/>
                      </a:rPr>
                      <m:t>+</m:t>
                    </m:r>
                    <m:r>
                      <a:rPr lang="en-US" altLang="zh-TW" sz="2800" i="1" smtClean="0">
                        <a:latin typeface="Cambria Math"/>
                      </a:rPr>
                      <m:t>𝑧</m:t>
                    </m:r>
                    <m:r>
                      <a:rPr lang="en-US" altLang="zh-TW" sz="280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zh-TW" sz="2800" dirty="0" smtClean="0"/>
              </a:p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𝐹</m:t>
                    </m:r>
                    <m:r>
                      <a:rPr lang="en-US" altLang="zh-TW" sz="2800" i="1" dirty="0" smtClean="0">
                        <a:latin typeface="Cambria Math"/>
                      </a:rPr>
                      <m:t>=(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)(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altLang="zh-TW" sz="2800" dirty="0" smtClean="0"/>
                  <a:t/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     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= </m:t>
                    </m:r>
                    <m:r>
                      <a:rPr lang="en-US" altLang="zh-TW" sz="2800" i="1" dirty="0" smtClean="0">
                        <a:latin typeface="Cambria Math"/>
                      </a:rPr>
                      <m:t>𝑀</m:t>
                    </m:r>
                    <m:r>
                      <a:rPr lang="en-US" altLang="zh-TW" sz="2800" i="1" baseline="-25000" dirty="0" smtClean="0">
                        <a:latin typeface="Cambria Math"/>
                      </a:rPr>
                      <m:t>0</m:t>
                    </m:r>
                    <m:r>
                      <a:rPr lang="en-US" altLang="zh-TW" sz="2800" i="1" dirty="0" smtClean="0">
                        <a:latin typeface="Cambria Math"/>
                      </a:rPr>
                      <m:t>𝑀</m:t>
                    </m:r>
                    <m:r>
                      <a:rPr lang="en-US" altLang="zh-TW" sz="2800" i="1" baseline="-25000" dirty="0" smtClean="0">
                        <a:latin typeface="Cambria Math"/>
                      </a:rPr>
                      <m:t>2</m:t>
                    </m:r>
                    <m:r>
                      <a:rPr lang="en-US" altLang="zh-TW" sz="2800" i="1" dirty="0" smtClean="0">
                        <a:latin typeface="Cambria Math"/>
                      </a:rPr>
                      <m:t>𝑀</m:t>
                    </m:r>
                    <m:r>
                      <a:rPr lang="en-US" altLang="zh-TW" sz="2800" i="1" baseline="-25000" dirty="0" smtClean="0">
                        <a:latin typeface="Cambria Math"/>
                      </a:rPr>
                      <m:t>4</m:t>
                    </m:r>
                    <m:r>
                      <a:rPr lang="en-US" altLang="zh-TW" sz="2800" i="1" dirty="0" smtClean="0">
                        <a:latin typeface="Cambria Math"/>
                      </a:rPr>
                      <m:t>𝑀</m:t>
                    </m:r>
                    <m:r>
                      <a:rPr lang="en-US" altLang="zh-TW" sz="2800" i="1" baseline="-25000" dirty="0" smtClean="0">
                        <a:latin typeface="Cambria Math"/>
                      </a:rPr>
                      <m:t>5</m:t>
                    </m:r>
                  </m:oMath>
                </a14:m>
                <a:endParaRPr lang="en-US" altLang="zh-TW" sz="2800" baseline="-25000" dirty="0" smtClean="0"/>
              </a:p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𝐹</m:t>
                    </m:r>
                    <m:r>
                      <a:rPr lang="en-US" altLang="zh-TW" sz="2800" i="1" dirty="0" smtClean="0">
                        <a:latin typeface="Cambria Math"/>
                      </a:rPr>
                      <m:t>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,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,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 = </m:t>
                    </m:r>
                    <m:nary>
                      <m:naryPr>
                        <m:chr m:val="∏"/>
                        <m:subHide m:val="on"/>
                        <m:supHide m:val="on"/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TW" sz="2800" i="1" dirty="0">
                            <a:latin typeface="Cambria Math"/>
                          </a:rPr>
                          <m:t>(0,2,4,5)</m:t>
                        </m:r>
                      </m:e>
                    </m:nary>
                  </m:oMath>
                </a14:m>
                <a:endParaRPr lang="en-US" altLang="zh-CN" sz="2800" dirty="0" smtClean="0"/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052736"/>
                <a:ext cx="8712968" cy="54006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标准形式 </a:t>
            </a:r>
            <a:r>
              <a:rPr lang="en-US" altLang="zh-CN" dirty="0"/>
              <a:t>(</a:t>
            </a:r>
            <a:r>
              <a:rPr lang="en-US" altLang="zh-TW" dirty="0"/>
              <a:t>Standard Forms)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980728"/>
            <a:ext cx="8559552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TW" dirty="0" smtClean="0">
                <a:solidFill>
                  <a:srgbClr val="FF0000"/>
                </a:solidFill>
              </a:rPr>
              <a:t>Canonical forms </a:t>
            </a:r>
            <a:r>
              <a:rPr lang="en-US" altLang="zh-TW" dirty="0" smtClean="0"/>
              <a:t>are seldom used.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b="1" dirty="0" smtClean="0">
                <a:solidFill>
                  <a:srgbClr val="FF5050"/>
                </a:solidFill>
                <a:cs typeface="Tahoma" pitchFamily="34" charset="0"/>
              </a:rPr>
              <a:t>Standard forms</a:t>
            </a:r>
            <a:r>
              <a:rPr lang="en-US" altLang="zh-CN" dirty="0" smtClean="0">
                <a:cs typeface="Tahoma" pitchFamily="34" charset="0"/>
              </a:rPr>
              <a:t> are those forms that allow the terms forming the function to consist of </a:t>
            </a:r>
            <a:r>
              <a:rPr lang="en-US" altLang="zh-CN" u="sng" dirty="0" smtClean="0">
                <a:solidFill>
                  <a:srgbClr val="0070C0"/>
                </a:solidFill>
              </a:rPr>
              <a:t>one</a:t>
            </a:r>
            <a:r>
              <a:rPr lang="en-US" altLang="zh-CN" u="sng" dirty="0" smtClean="0"/>
              <a:t>, </a:t>
            </a:r>
            <a:r>
              <a:rPr lang="en-US" altLang="zh-CN" u="sng" dirty="0" smtClean="0">
                <a:solidFill>
                  <a:srgbClr val="0070C0"/>
                </a:solidFill>
              </a:rPr>
              <a:t>two</a:t>
            </a:r>
            <a:r>
              <a:rPr lang="en-US" altLang="zh-CN" u="sng" dirty="0" smtClean="0"/>
              <a:t>, </a:t>
            </a:r>
            <a:r>
              <a:rPr lang="en-US" altLang="zh-CN" u="sng" dirty="0" smtClean="0">
                <a:solidFill>
                  <a:srgbClr val="0070C0"/>
                </a:solidFill>
              </a:rPr>
              <a:t>or any number </a:t>
            </a:r>
            <a:r>
              <a:rPr lang="en-US" altLang="zh-CN" u="sng" dirty="0" smtClean="0"/>
              <a:t>of literals</a:t>
            </a:r>
            <a:r>
              <a:rPr lang="en-US" altLang="zh-CN" dirty="0" smtClean="0">
                <a:cs typeface="Tahoma" pitchFamily="34" charset="0"/>
              </a:rPr>
              <a:t>.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dirty="0" smtClean="0">
                <a:cs typeface="Tahoma" pitchFamily="34" charset="0"/>
              </a:rPr>
              <a:t> There are </a:t>
            </a:r>
            <a:r>
              <a:rPr lang="en-US" altLang="zh-CN" dirty="0" smtClean="0">
                <a:solidFill>
                  <a:srgbClr val="FF0000"/>
                </a:solidFill>
                <a:cs typeface="Tahoma" pitchFamily="34" charset="0"/>
              </a:rPr>
              <a:t>two standard forms</a:t>
            </a:r>
            <a:r>
              <a:rPr lang="en-US" altLang="zh-CN" dirty="0" smtClean="0">
                <a:cs typeface="Tahoma" pitchFamily="34" charset="0"/>
              </a:rPr>
              <a:t>: </a:t>
            </a:r>
            <a:br>
              <a:rPr lang="en-US" altLang="zh-CN" dirty="0" smtClean="0">
                <a:cs typeface="Tahoma" pitchFamily="34" charset="0"/>
              </a:rPr>
            </a:br>
            <a:r>
              <a:rPr lang="en-US" altLang="zh-CN" dirty="0" smtClean="0">
                <a:solidFill>
                  <a:srgbClr val="0070C0"/>
                </a:solidFill>
                <a:cs typeface="Tahoma" pitchFamily="34" charset="0"/>
              </a:rPr>
              <a:t>sum of products (SOP) </a:t>
            </a:r>
            <a:r>
              <a:rPr lang="zh-CN" altLang="en-US" dirty="0" smtClean="0">
                <a:solidFill>
                  <a:srgbClr val="0070C0"/>
                </a:solidFill>
                <a:cs typeface="Tahoma" pitchFamily="34" charset="0"/>
              </a:rPr>
              <a:t>积之和形式</a:t>
            </a:r>
            <a:r>
              <a:rPr lang="en-US" altLang="zh-CN" dirty="0" smtClean="0">
                <a:solidFill>
                  <a:srgbClr val="0070C0"/>
                </a:solidFill>
                <a:cs typeface="Tahoma" pitchFamily="34" charset="0"/>
              </a:rPr>
              <a:t/>
            </a:r>
            <a:br>
              <a:rPr lang="en-US" altLang="zh-CN" dirty="0" smtClean="0">
                <a:solidFill>
                  <a:srgbClr val="0070C0"/>
                </a:solidFill>
                <a:cs typeface="Tahoma" pitchFamily="34" charset="0"/>
              </a:rPr>
            </a:br>
            <a:r>
              <a:rPr lang="en-US" altLang="zh-CN" dirty="0" smtClean="0">
                <a:solidFill>
                  <a:srgbClr val="0070C0"/>
                </a:solidFill>
                <a:cs typeface="Tahoma" pitchFamily="34" charset="0"/>
              </a:rPr>
              <a:t>product of sums (POS) </a:t>
            </a:r>
            <a:r>
              <a:rPr lang="zh-CN" altLang="en-US" dirty="0" smtClean="0">
                <a:solidFill>
                  <a:srgbClr val="0070C0"/>
                </a:solidFill>
                <a:cs typeface="Tahoma" pitchFamily="34" charset="0"/>
              </a:rPr>
              <a:t>和之积形式</a:t>
            </a:r>
            <a:endParaRPr lang="en-US" altLang="zh-CN" dirty="0" smtClean="0">
              <a:solidFill>
                <a:srgbClr val="0070C0"/>
              </a:solidFill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50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u="sng" dirty="0">
                <a:solidFill>
                  <a:srgbClr val="FF5050"/>
                </a:solidFill>
                <a:cs typeface="Tahoma" pitchFamily="34" charset="0"/>
              </a:rPr>
              <a:t>标准形式</a:t>
            </a:r>
            <a:r>
              <a:rPr lang="en-US" altLang="zh-CN" sz="4000" b="1" u="sng" dirty="0">
                <a:solidFill>
                  <a:srgbClr val="FF5050"/>
                </a:solidFill>
                <a:cs typeface="Tahoma" pitchFamily="34" charset="0"/>
              </a:rPr>
              <a:t>1</a:t>
            </a:r>
            <a:r>
              <a:rPr lang="zh-CN" altLang="en-US" sz="4000" b="1" dirty="0">
                <a:solidFill>
                  <a:schemeClr val="tx1"/>
                </a:solidFill>
                <a:cs typeface="Tahoma" pitchFamily="34" charset="0"/>
              </a:rPr>
              <a:t>：积之和</a:t>
            </a:r>
            <a:r>
              <a:rPr lang="zh-CN" altLang="en-US" sz="3600" b="1" dirty="0">
                <a:solidFill>
                  <a:schemeClr val="tx1"/>
                </a:solidFill>
                <a:cs typeface="Tahoma" pitchFamily="34" charset="0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(</a:t>
            </a:r>
            <a:r>
              <a:rPr lang="en-US" altLang="zh-CN" sz="3600" b="1" dirty="0">
                <a:solidFill>
                  <a:schemeClr val="tx1"/>
                </a:solidFill>
                <a:cs typeface="Tahoma" pitchFamily="34" charset="0"/>
              </a:rPr>
              <a:t>S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um </a:t>
            </a:r>
            <a:r>
              <a:rPr lang="en-US" altLang="zh-CN" sz="3600" b="1" dirty="0">
                <a:solidFill>
                  <a:schemeClr val="tx1"/>
                </a:solidFill>
                <a:cs typeface="Tahoma" pitchFamily="34" charset="0"/>
              </a:rPr>
              <a:t>o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f </a:t>
            </a:r>
            <a:r>
              <a:rPr lang="en-US" altLang="zh-CN" sz="3600" b="1" dirty="0">
                <a:solidFill>
                  <a:schemeClr val="tx1"/>
                </a:solidFill>
                <a:cs typeface="Tahoma" pitchFamily="34" charset="0"/>
              </a:rPr>
              <a:t>P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roducts)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179512" y="1196752"/>
                <a:ext cx="8775576" cy="5112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zh-CN" b="1" dirty="0" smtClean="0">
                    <a:solidFill>
                      <a:srgbClr val="FF5050"/>
                    </a:solidFill>
                    <a:cs typeface="Tahoma" pitchFamily="34" charset="0"/>
                  </a:rPr>
                  <a:t>SOP</a:t>
                </a:r>
                <a:r>
                  <a:rPr lang="en-US" altLang="zh-CN" dirty="0" smtClean="0">
                    <a:cs typeface="Tahoma" pitchFamily="34" charset="0"/>
                  </a:rPr>
                  <a:t> is a Boolean expression containing AND terms, called </a:t>
                </a:r>
                <a:r>
                  <a:rPr lang="en-US" altLang="zh-CN" b="1" dirty="0" smtClean="0">
                    <a:solidFill>
                      <a:srgbClr val="FF5050"/>
                    </a:solidFill>
                    <a:cs typeface="Tahoma" pitchFamily="34" charset="0"/>
                  </a:rPr>
                  <a:t>product terms</a:t>
                </a:r>
                <a:r>
                  <a:rPr lang="en-US" altLang="zh-CN" dirty="0" smtClean="0">
                    <a:cs typeface="Tahoma" pitchFamily="34" charset="0"/>
                  </a:rPr>
                  <a:t>, of one or more literals each.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𝐹</m:t>
                    </m:r>
                    <m:r>
                      <a:rPr lang="en-US" altLang="zh-CN" i="1" baseline="-25000" dirty="0" smtClean="0">
                        <a:latin typeface="Cambria Math"/>
                        <a:cs typeface="Tahoma" pitchFamily="34" charset="0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= 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/>
                        <a:cs typeface="Tahoma" pitchFamily="34" charset="0"/>
                      </a:rPr>
                      <m:t>′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+ </m:t>
                    </m:r>
                    <m:r>
                      <a:rPr lang="en-US" altLang="zh-CN" i="1" dirty="0" err="1" smtClean="0">
                        <a:latin typeface="Cambria Math"/>
                        <a:cs typeface="Tahoma" pitchFamily="34" charset="0"/>
                      </a:rPr>
                      <m:t>𝑥𝑦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+ </m:t>
                    </m:r>
                    <m:r>
                      <a:rPr lang="en-US" altLang="zh-CN" i="1" dirty="0" err="1" smtClean="0">
                        <a:latin typeface="Cambria Math"/>
                        <a:cs typeface="Tahoma" pitchFamily="34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/>
                        <a:cs typeface="Tahoma" pitchFamily="34" charset="0"/>
                      </a:rPr>
                      <m:t>′</m:t>
                    </m:r>
                    <m:r>
                      <a:rPr lang="en-US" altLang="zh-CN" i="1" dirty="0" err="1" smtClean="0">
                        <a:latin typeface="Cambria Math"/>
                        <a:cs typeface="Tahoma" pitchFamily="34" charset="0"/>
                      </a:rPr>
                      <m:t>𝑦𝑧</m:t>
                    </m:r>
                    <m:r>
                      <a:rPr lang="en-US" altLang="zh-CN" b="0" i="1" dirty="0" smtClean="0">
                        <a:latin typeface="Cambria Math"/>
                        <a:cs typeface="Tahoma" pitchFamily="34" charset="0"/>
                      </a:rPr>
                      <m:t>′</m:t>
                    </m:r>
                  </m:oMath>
                </a14:m>
                <a:endParaRPr lang="en-US" altLang="zh-CN" dirty="0" smtClean="0">
                  <a:cs typeface="Tahoma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96752"/>
                <a:ext cx="8775576" cy="5112567"/>
              </a:xfrm>
              <a:prstGeom prst="rect">
                <a:avLst/>
              </a:prstGeom>
              <a:blipFill rotWithShape="1">
                <a:blip r:embed="rId3"/>
                <a:stretch>
                  <a:fillRect l="-486" t="-1549" r="-31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521013"/>
              </p:ext>
            </p:extLst>
          </p:nvPr>
        </p:nvGraphicFramePr>
        <p:xfrm>
          <a:off x="1733550" y="3933056"/>
          <a:ext cx="6343650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45" name="位图图像" r:id="rId4" imgW="5676190" imgH="2247619" progId="Paint.Picture">
                  <p:embed/>
                </p:oleObj>
              </mc:Choice>
              <mc:Fallback>
                <p:oleObj name="位图图像" r:id="rId4" imgW="5676190" imgH="22476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3933056"/>
                        <a:ext cx="6343650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3203848" y="3573016"/>
            <a:ext cx="3456384" cy="3168352"/>
            <a:chOff x="3203848" y="3573016"/>
            <a:chExt cx="3456384" cy="3168352"/>
          </a:xfrm>
        </p:grpSpPr>
        <p:sp>
          <p:nvSpPr>
            <p:cNvPr id="7" name="矩形 6"/>
            <p:cNvSpPr/>
            <p:nvPr/>
          </p:nvSpPr>
          <p:spPr bwMode="auto">
            <a:xfrm>
              <a:off x="3203848" y="3573016"/>
              <a:ext cx="1080120" cy="316835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580112" y="3573016"/>
              <a:ext cx="1080120" cy="316835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8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/>
          <a:lstStyle/>
          <a:p>
            <a:pPr algn="ctr"/>
            <a:r>
              <a:rPr lang="en-US" altLang="zh-CN" dirty="0" smtClean="0"/>
              <a:t>GAL</a:t>
            </a:r>
            <a:r>
              <a:rPr lang="zh-CN" altLang="en-US" dirty="0" smtClean="0"/>
              <a:t>器件的原理图</a:t>
            </a:r>
            <a:endParaRPr lang="zh-CN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14963"/>
            <a:ext cx="5001344" cy="3234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4177992" y="980728"/>
            <a:ext cx="3072383" cy="2316215"/>
            <a:chOff x="4177992" y="1072715"/>
            <a:chExt cx="3072383" cy="231621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992" y="1514055"/>
              <a:ext cx="2664296" cy="1874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5030889" y="1072715"/>
              <a:ext cx="12538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GAL</a:t>
              </a:r>
              <a:r>
                <a:rPr lang="zh-CN" altLang="en-US" dirty="0"/>
                <a:t>的雏形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07625" y="1732746"/>
              <a:ext cx="44275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时</a:t>
              </a:r>
              <a:endParaRPr lang="en-US" altLang="zh-CN" sz="2000" b="1" dirty="0" smtClean="0"/>
            </a:p>
            <a:p>
              <a:r>
                <a:rPr lang="zh-CN" altLang="en-US" sz="2000" b="1" dirty="0" smtClean="0"/>
                <a:t>序</a:t>
              </a:r>
              <a:endParaRPr lang="en-US" altLang="zh-CN" sz="2000" b="1" dirty="0" smtClean="0"/>
            </a:p>
            <a:p>
              <a:r>
                <a:rPr lang="zh-CN" altLang="en-US" sz="2000" b="1" dirty="0" smtClean="0"/>
                <a:t>电</a:t>
              </a:r>
              <a:endParaRPr lang="en-US" altLang="zh-CN" sz="2000" b="1" dirty="0" smtClean="0"/>
            </a:p>
            <a:p>
              <a:r>
                <a:rPr lang="zh-CN" altLang="en-US" sz="2000" b="1" dirty="0" smtClean="0"/>
                <a:t>路</a:t>
              </a:r>
              <a:endParaRPr lang="zh-CN" altLang="en-US" sz="2000" b="1" dirty="0"/>
            </a:p>
          </p:txBody>
        </p:sp>
      </p:grpSp>
      <p:sp>
        <p:nvSpPr>
          <p:cNvPr id="11" name="矩形 10"/>
          <p:cNvSpPr/>
          <p:nvPr/>
        </p:nvSpPr>
        <p:spPr>
          <a:xfrm>
            <a:off x="1800952" y="6290156"/>
            <a:ext cx="60114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用可编程的规则阵列实现布尔函数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78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FF5050"/>
                </a:solidFill>
                <a:cs typeface="Tahoma" pitchFamily="34" charset="0"/>
              </a:rPr>
              <a:t>标准形式</a:t>
            </a:r>
            <a:r>
              <a:rPr lang="en-US" altLang="zh-CN" sz="4000" b="1" dirty="0">
                <a:solidFill>
                  <a:srgbClr val="FF5050"/>
                </a:solidFill>
                <a:cs typeface="Tahoma" pitchFamily="34" charset="0"/>
              </a:rPr>
              <a:t>2</a:t>
            </a:r>
            <a:r>
              <a:rPr lang="zh-CN" altLang="en-US" sz="4000" b="1" dirty="0">
                <a:solidFill>
                  <a:schemeClr val="tx1"/>
                </a:solidFill>
                <a:cs typeface="Tahoma" pitchFamily="34" charset="0"/>
              </a:rPr>
              <a:t>：和之积 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(</a:t>
            </a:r>
            <a:r>
              <a:rPr lang="en-US" altLang="zh-CN" sz="3600" b="1" dirty="0">
                <a:solidFill>
                  <a:schemeClr val="tx1"/>
                </a:solidFill>
                <a:cs typeface="Tahoma" pitchFamily="34" charset="0"/>
              </a:rPr>
              <a:t>P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roduct </a:t>
            </a:r>
            <a:r>
              <a:rPr lang="en-US" altLang="zh-CN" sz="3600" b="1" dirty="0">
                <a:solidFill>
                  <a:schemeClr val="tx1"/>
                </a:solidFill>
                <a:cs typeface="Tahoma" pitchFamily="34" charset="0"/>
              </a:rPr>
              <a:t>o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f </a:t>
            </a:r>
            <a:r>
              <a:rPr lang="en-US" altLang="zh-CN" sz="3600" b="1" dirty="0">
                <a:solidFill>
                  <a:schemeClr val="tx1"/>
                </a:solidFill>
                <a:cs typeface="Tahoma" pitchFamily="34" charset="0"/>
              </a:rPr>
              <a:t>S</a:t>
            </a:r>
            <a:r>
              <a:rPr lang="en-US" altLang="zh-CN" sz="3600" dirty="0">
                <a:solidFill>
                  <a:schemeClr val="tx1"/>
                </a:solidFill>
                <a:cs typeface="Tahoma" pitchFamily="34" charset="0"/>
              </a:rPr>
              <a:t>ums)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/>
            </p:nvSpPr>
            <p:spPr bwMode="auto">
              <a:xfrm>
                <a:off x="323528" y="1124744"/>
                <a:ext cx="8559552" cy="5112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zh-CN" b="1" dirty="0" smtClean="0">
                    <a:solidFill>
                      <a:srgbClr val="FF5050"/>
                    </a:solidFill>
                    <a:cs typeface="Tahoma" pitchFamily="34" charset="0"/>
                  </a:rPr>
                  <a:t>POS</a:t>
                </a:r>
                <a:r>
                  <a:rPr lang="en-US" altLang="zh-CN" dirty="0" smtClean="0">
                    <a:cs typeface="Tahoma" pitchFamily="34" charset="0"/>
                  </a:rPr>
                  <a:t> is a Boolean expression containing OR terms, called </a:t>
                </a:r>
                <a:r>
                  <a:rPr lang="en-US" altLang="zh-CN" b="1" dirty="0" smtClean="0">
                    <a:solidFill>
                      <a:srgbClr val="FF5050"/>
                    </a:solidFill>
                    <a:cs typeface="Tahoma" pitchFamily="34" charset="0"/>
                  </a:rPr>
                  <a:t>sum terms</a:t>
                </a:r>
                <a:r>
                  <a:rPr lang="en-US" altLang="zh-CN" dirty="0" smtClean="0">
                    <a:cs typeface="Tahoma" pitchFamily="34" charset="0"/>
                  </a:rPr>
                  <a:t>, of one or more literals each. </a:t>
                </a: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𝐹</m:t>
                    </m:r>
                    <m:r>
                      <a:rPr lang="en-US" altLang="zh-CN" i="1" baseline="-25000" dirty="0" smtClean="0">
                        <a:latin typeface="Cambria Math"/>
                        <a:cs typeface="Tahoma" pitchFamily="34" charset="0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= 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(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/>
                        <a:cs typeface="Tahoma" pitchFamily="34" charset="0"/>
                      </a:rPr>
                      <m:t>′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𝑧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)(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/>
                        <a:cs typeface="Tahoma" pitchFamily="34" charset="0"/>
                      </a:rPr>
                      <m:t>′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/>
                        <a:cs typeface="Tahoma" pitchFamily="34" charset="0"/>
                      </a:rPr>
                      <m:t>′</m:t>
                    </m:r>
                    <m:r>
                      <a:rPr lang="en-US" altLang="zh-CN" i="1" dirty="0" smtClean="0">
                        <a:latin typeface="Cambria Math"/>
                        <a:cs typeface="Tahoma" pitchFamily="34" charset="0"/>
                      </a:rPr>
                      <m:t>)</m:t>
                    </m:r>
                  </m:oMath>
                </a14:m>
                <a:endParaRPr lang="en-US" altLang="zh-CN" dirty="0" smtClean="0">
                  <a:cs typeface="Tahoma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124744"/>
                <a:ext cx="8559552" cy="5112567"/>
              </a:xfrm>
              <a:prstGeom prst="rect">
                <a:avLst/>
              </a:prstGeom>
              <a:blipFill rotWithShape="1">
                <a:blip r:embed="rId3"/>
                <a:stretch>
                  <a:fillRect l="-499" t="-1551" r="-7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903185"/>
              </p:ext>
            </p:extLst>
          </p:nvPr>
        </p:nvGraphicFramePr>
        <p:xfrm>
          <a:off x="1404367" y="3933056"/>
          <a:ext cx="698182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69" name="位图图像" r:id="rId4" imgW="6190476" imgH="2285714" progId="Paint.Picture">
                  <p:embed/>
                </p:oleObj>
              </mc:Choice>
              <mc:Fallback>
                <p:oleObj name="位图图像" r:id="rId4" imgW="6190476" imgH="22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367" y="3933056"/>
                        <a:ext cx="6981825" cy="257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2915816" y="3501008"/>
            <a:ext cx="3960440" cy="3168352"/>
            <a:chOff x="2699792" y="3573016"/>
            <a:chExt cx="3960440" cy="3168352"/>
          </a:xfrm>
        </p:grpSpPr>
        <p:sp>
          <p:nvSpPr>
            <p:cNvPr id="7" name="矩形 6"/>
            <p:cNvSpPr/>
            <p:nvPr/>
          </p:nvSpPr>
          <p:spPr bwMode="auto">
            <a:xfrm>
              <a:off x="2699792" y="3573016"/>
              <a:ext cx="1080120" cy="316835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580112" y="3573016"/>
              <a:ext cx="1080120" cy="316835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0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59432"/>
            <a:ext cx="8764463" cy="777280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/>
              <a:t>Contents  </a:t>
            </a:r>
            <a:endParaRPr lang="en-US" altLang="zh-CN" sz="4000" b="1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9592" y="1052736"/>
            <a:ext cx="8172400" cy="5733256"/>
          </a:xfrm>
        </p:spPr>
        <p:txBody>
          <a:bodyPr/>
          <a:lstStyle/>
          <a:p>
            <a:pPr marL="0" indent="0" defTabSz="436563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2.1 </a:t>
            </a:r>
            <a:r>
              <a:rPr lang="zh-CN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引言</a:t>
            </a:r>
            <a:endParaRPr lang="en-US" altLang="zh-CN" sz="2400" b="1" kern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2.2 </a:t>
            </a:r>
            <a:r>
              <a:rPr lang="zh-CN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布尔表达式</a:t>
            </a:r>
            <a:endParaRPr lang="en-US" altLang="zh-CN" sz="2400" b="1" kern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2.3 </a:t>
            </a:r>
            <a:r>
              <a:rPr lang="zh-CN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布尔代数</a:t>
            </a:r>
            <a:endParaRPr lang="en-US" altLang="zh-CN" sz="2400" b="1" kern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2.4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从逻辑到门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2.5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多级组合逻辑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2.6 </a:t>
            </a:r>
            <a:r>
              <a:rPr lang="en-US" altLang="zh-CN" sz="2400" b="1" kern="1200" dirty="0" smtClean="0">
                <a:latin typeface="Calibri" pitchFamily="34" charset="0"/>
                <a:cs typeface="Calibri" pitchFamily="34" charset="0"/>
              </a:rPr>
              <a:t>X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和</a:t>
            </a:r>
            <a:r>
              <a:rPr lang="en-US" altLang="zh-CN" sz="2400" b="1" kern="1200" dirty="0" smtClean="0">
                <a:latin typeface="Calibri" pitchFamily="34" charset="0"/>
                <a:cs typeface="Calibri" pitchFamily="34" charset="0"/>
              </a:rPr>
              <a:t>Z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2.7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卡诺图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2.8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组合逻辑模块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2.9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时序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5" y="1142999"/>
            <a:ext cx="2022376" cy="55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b="1" dirty="0">
                <a:latin typeface="Times New Roman" pitchFamily="18" charset="0"/>
                <a:cs typeface="Times New Roman" pitchFamily="18" charset="0"/>
              </a:rPr>
              <a:t>n-Level Gate Implementations</a:t>
            </a:r>
            <a:endParaRPr lang="zh-CN" altLang="en-US" dirty="0"/>
          </a:p>
        </p:txBody>
      </p:sp>
      <p:pic>
        <p:nvPicPr>
          <p:cNvPr id="4" name="Picture 2" descr="5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22960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82688" y="990600"/>
            <a:ext cx="77724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3200" dirty="0"/>
              <a:t>Two-level implementation</a:t>
            </a:r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32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32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32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sz="3200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zh-TW" dirty="0"/>
          </a:p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sz="3200" dirty="0"/>
              <a:t>Multi-level implementation</a:t>
            </a:r>
          </a:p>
        </p:txBody>
      </p:sp>
      <p:pic>
        <p:nvPicPr>
          <p:cNvPr id="6" name="Picture 4" descr="5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013176"/>
            <a:ext cx="4343400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5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三级转化为二级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741" y="1073989"/>
            <a:ext cx="3534708" cy="206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95536" y="4221088"/>
            <a:ext cx="8559552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CN" smtClean="0"/>
              <a:t>a two-level implementation is preferred because it produces </a:t>
            </a:r>
            <a:r>
              <a:rPr lang="en-US" altLang="zh-CN" smtClean="0">
                <a:solidFill>
                  <a:srgbClr val="0070C0"/>
                </a:solidFill>
              </a:rPr>
              <a:t>the least amount delay </a:t>
            </a:r>
            <a:r>
              <a:rPr lang="en-US" altLang="zh-CN" smtClean="0"/>
              <a:t>through the gates when the signal propagates from the inputs to the output.</a:t>
            </a:r>
            <a:endParaRPr lang="en-US" altLang="zh-CN" dirty="0" smtClean="0"/>
          </a:p>
        </p:txBody>
      </p:sp>
      <p:pic>
        <p:nvPicPr>
          <p:cNvPr id="6" name="Picture 4" descr="5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5" y="1268760"/>
            <a:ext cx="4343400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47664" y="3687415"/>
                <a:ext cx="52320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3687415"/>
                <a:ext cx="5232010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140004" y="30689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级实现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00192" y="303934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二级实现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7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集成电路 </a:t>
            </a:r>
            <a:r>
              <a:rPr lang="en-US" altLang="zh-CN" sz="3200" b="1" dirty="0" smtClean="0">
                <a:solidFill>
                  <a:srgbClr val="FF5050"/>
                </a:solidFill>
                <a:cs typeface="Tahoma" pitchFamily="34" charset="0"/>
              </a:rPr>
              <a:t>integrated </a:t>
            </a:r>
            <a:r>
              <a:rPr lang="en-US" altLang="zh-CN" sz="3200" b="1" dirty="0">
                <a:solidFill>
                  <a:srgbClr val="FF5050"/>
                </a:solidFill>
                <a:cs typeface="Tahoma" pitchFamily="34" charset="0"/>
              </a:rPr>
              <a:t>circuit</a:t>
            </a:r>
            <a:r>
              <a:rPr lang="en-US" altLang="zh-CN" sz="3200" dirty="0">
                <a:cs typeface="Tahoma" pitchFamily="34" charset="0"/>
              </a:rPr>
              <a:t> (</a:t>
            </a:r>
            <a:r>
              <a:rPr lang="en-US" altLang="zh-CN" sz="3200" b="1" dirty="0">
                <a:solidFill>
                  <a:srgbClr val="FF5050"/>
                </a:solidFill>
                <a:cs typeface="Tahoma" pitchFamily="34" charset="0"/>
              </a:rPr>
              <a:t>IC</a:t>
            </a:r>
            <a:r>
              <a:rPr lang="en-US" altLang="zh-CN" sz="3200" dirty="0">
                <a:cs typeface="Tahoma" pitchFamily="34" charset="0"/>
              </a:rPr>
              <a:t>)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07504" y="1124744"/>
            <a:ext cx="8928992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800" dirty="0" smtClean="0">
                <a:cs typeface="Tahoma" pitchFamily="34" charset="0"/>
              </a:rPr>
              <a:t>集成电路是一个硅半导体晶体（芯片），含有构建数学逻辑门的电子元件。</a:t>
            </a:r>
            <a:endParaRPr lang="en-US" altLang="zh-CN" sz="2800" dirty="0" smtClean="0">
              <a:cs typeface="Tahoma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6571" y="3068960"/>
            <a:ext cx="892899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b="1" dirty="0" smtClean="0"/>
              <a:t>Features</a:t>
            </a:r>
            <a:endParaRPr lang="en-US" altLang="zh-CN" b="1" dirty="0" smtClean="0">
              <a:cs typeface="Tahoma" pitchFamily="34" charset="0"/>
            </a:endParaRP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cs typeface="Tahoma" pitchFamily="34" charset="0"/>
              </a:rPr>
              <a:t>在芯片内部，各种逻辑门相互连接而形成所需的电路</a:t>
            </a:r>
            <a:r>
              <a:rPr lang="en-US" altLang="zh-CN" sz="2800" dirty="0" smtClean="0">
                <a:cs typeface="Tahoma" pitchFamily="34" charset="0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cs typeface="Tahoma" pitchFamily="34" charset="0"/>
              </a:rPr>
              <a:t>芯片被封装在陶瓷</a:t>
            </a:r>
            <a:r>
              <a:rPr lang="en-US" altLang="zh-CN" sz="2800" dirty="0" smtClean="0">
                <a:cs typeface="Tahoma" pitchFamily="34" charset="0"/>
              </a:rPr>
              <a:t>/</a:t>
            </a:r>
            <a:r>
              <a:rPr lang="zh-CN" altLang="en-US" sz="2800" dirty="0" smtClean="0">
                <a:cs typeface="Tahoma" pitchFamily="34" charset="0"/>
              </a:rPr>
              <a:t>塑料容器内，接线被焊到外部的引脚</a:t>
            </a:r>
            <a:r>
              <a:rPr lang="en-US" altLang="zh-CN" sz="2800" dirty="0" smtClean="0">
                <a:cs typeface="Tahoma" pitchFamily="34" charset="0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cs typeface="Tahoma" pitchFamily="34" charset="0"/>
              </a:rPr>
              <a:t>引脚数可从小规模的</a:t>
            </a:r>
            <a:r>
              <a:rPr lang="en-US" altLang="zh-CN" sz="2800" dirty="0" smtClean="0">
                <a:cs typeface="Tahoma" pitchFamily="34" charset="0"/>
              </a:rPr>
              <a:t>14</a:t>
            </a:r>
            <a:r>
              <a:rPr lang="zh-CN" altLang="en-US" sz="2800" dirty="0" smtClean="0">
                <a:cs typeface="Tahoma" pitchFamily="34" charset="0"/>
              </a:rPr>
              <a:t>个扩展到大规模的几千个</a:t>
            </a:r>
            <a:r>
              <a:rPr lang="en-US" altLang="zh-CN" sz="2800" dirty="0" smtClean="0">
                <a:cs typeface="Tahoma" pitchFamily="34" charset="0"/>
              </a:rPr>
              <a:t>. 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dirty="0" smtClean="0">
                <a:cs typeface="Tahoma" pitchFamily="34" charset="0"/>
              </a:rPr>
              <a:t>每个集成电路的外壳表面都印有许多用于识别的标志</a:t>
            </a:r>
            <a:r>
              <a:rPr lang="en-US" altLang="zh-CN" sz="2800" dirty="0" smtClean="0">
                <a:cs typeface="Tahoma" pitchFamily="34" charset="0"/>
              </a:rPr>
              <a:t>.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10670" b="10066"/>
          <a:stretch/>
        </p:blipFill>
        <p:spPr>
          <a:xfrm>
            <a:off x="5436096" y="1761477"/>
            <a:ext cx="2861303" cy="18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5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http://www.waveshare.net/photo/ic_picture/EPM7128SLC84-10N_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2" r="12333" b="5909"/>
          <a:stretch/>
        </p:blipFill>
        <p:spPr bwMode="auto">
          <a:xfrm>
            <a:off x="7056189" y="0"/>
            <a:ext cx="2045041" cy="190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/>
          <a:lstStyle/>
          <a:p>
            <a:pPr algn="l"/>
            <a:r>
              <a:rPr lang="en-US" altLang="zh-CN" sz="4000" dirty="0" smtClean="0"/>
              <a:t>Altera</a:t>
            </a:r>
            <a:r>
              <a:rPr lang="zh-CN" altLang="en-US" sz="4000" dirty="0" smtClean="0"/>
              <a:t>公司器件</a:t>
            </a:r>
            <a:r>
              <a:rPr lang="zh-CN" altLang="en-US" sz="4000" dirty="0"/>
              <a:t>型号</a:t>
            </a:r>
            <a:r>
              <a:rPr lang="zh-CN" altLang="en-US" sz="4000" dirty="0" smtClean="0"/>
              <a:t>说明</a:t>
            </a:r>
            <a:endParaRPr lang="zh-CN" altLang="en-US" sz="40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62477" y="5780112"/>
            <a:ext cx="1905000" cy="457200"/>
          </a:xfrm>
        </p:spPr>
        <p:txBody>
          <a:bodyPr/>
          <a:lstStyle/>
          <a:p>
            <a:fld id="{5536A00E-9C9B-40F0-A432-DA0433CC5D8B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5" name="Rectangle 23"/>
          <p:cNvSpPr>
            <a:spLocks noChangeArrowheads="1"/>
          </p:cNvSpPr>
          <p:nvPr/>
        </p:nvSpPr>
        <p:spPr bwMode="auto">
          <a:xfrm>
            <a:off x="1966664" y="2638449"/>
            <a:ext cx="5486400" cy="685800"/>
          </a:xfrm>
          <a:prstGeom prst="rect">
            <a:avLst/>
          </a:prstGeom>
          <a:solidFill>
            <a:schemeClr val="bg1"/>
          </a:solidFill>
          <a:ln w="57150" cmpd="thinThick">
            <a:pattFill prst="dkUpDiag">
              <a:fgClr>
                <a:schemeClr val="tx1"/>
              </a:fgClr>
              <a:bgClr>
                <a:srgbClr val="FFFFFF"/>
              </a:bgClr>
            </a:patt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475656" y="2597174"/>
            <a:ext cx="5993904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Tx/>
              <a:buNone/>
            </a:pPr>
            <a:r>
              <a:rPr lang="en-US" altLang="zh-CN" sz="3600" b="1" u="sng" dirty="0" smtClean="0">
                <a:solidFill>
                  <a:srgbClr val="0066FF"/>
                </a:solidFill>
              </a:rPr>
              <a:t>EPM</a:t>
            </a:r>
            <a:r>
              <a:rPr lang="en-US" altLang="zh-CN" sz="3600" b="1" dirty="0" smtClean="0">
                <a:solidFill>
                  <a:srgbClr val="0066FF"/>
                </a:solidFill>
              </a:rPr>
              <a:t>  </a:t>
            </a:r>
            <a:r>
              <a:rPr lang="en-US" altLang="zh-CN" sz="3600" b="1" u="sng" dirty="0" smtClean="0"/>
              <a:t>7128S</a:t>
            </a:r>
            <a:r>
              <a:rPr lang="en-US" altLang="zh-CN" sz="3600" b="1" dirty="0" smtClean="0">
                <a:solidFill>
                  <a:srgbClr val="0066FF"/>
                </a:solidFill>
              </a:rPr>
              <a:t>  </a:t>
            </a:r>
            <a:r>
              <a:rPr lang="en-US" altLang="zh-CN" sz="3600" b="1" u="sng" dirty="0" smtClean="0">
                <a:solidFill>
                  <a:schemeClr val="hlink"/>
                </a:solidFill>
              </a:rPr>
              <a:t>L</a:t>
            </a:r>
            <a:r>
              <a:rPr lang="en-US" altLang="zh-CN" sz="3600" b="1" dirty="0" smtClean="0">
                <a:solidFill>
                  <a:schemeClr val="bg2"/>
                </a:solidFill>
              </a:rPr>
              <a:t> </a:t>
            </a:r>
            <a:r>
              <a:rPr lang="en-US" altLang="zh-CN" sz="3600" b="1" dirty="0" smtClean="0">
                <a:solidFill>
                  <a:srgbClr val="0066FF"/>
                </a:solidFill>
              </a:rPr>
              <a:t> </a:t>
            </a:r>
            <a:r>
              <a:rPr lang="en-US" altLang="zh-CN" sz="3600" b="1" u="sng" dirty="0" smtClean="0"/>
              <a:t>C</a:t>
            </a:r>
            <a:r>
              <a:rPr lang="en-US" altLang="zh-CN" sz="3600" b="1" dirty="0" smtClean="0">
                <a:solidFill>
                  <a:srgbClr val="0066FF"/>
                </a:solidFill>
              </a:rPr>
              <a:t>   </a:t>
            </a:r>
            <a:r>
              <a:rPr lang="en-US" altLang="zh-CN" sz="3600" b="1" u="sng" dirty="0" smtClean="0">
                <a:solidFill>
                  <a:srgbClr val="FF3300"/>
                </a:solidFill>
              </a:rPr>
              <a:t>84</a:t>
            </a:r>
            <a:r>
              <a:rPr lang="en-US" altLang="zh-CN" sz="3600" b="1" dirty="0" smtClean="0">
                <a:solidFill>
                  <a:srgbClr val="0066FF"/>
                </a:solidFill>
              </a:rPr>
              <a:t>  </a:t>
            </a:r>
            <a:r>
              <a:rPr lang="en-US" altLang="zh-CN" sz="3600" b="1" u="sng" dirty="0" smtClean="0">
                <a:solidFill>
                  <a:srgbClr val="00CC00"/>
                </a:solidFill>
              </a:rPr>
              <a:t>-7</a:t>
            </a:r>
            <a:endParaRPr lang="en-US" altLang="zh-CN" sz="3600" b="1" u="sng" dirty="0">
              <a:solidFill>
                <a:srgbClr val="00CC00"/>
              </a:solidFill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2500064" y="325439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1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3795464" y="325439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2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709864" y="324804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3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363914" y="325439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4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6125914" y="325439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5</a:t>
            </a: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6887914" y="3254399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6</a:t>
            </a:r>
          </a:p>
        </p:txBody>
      </p:sp>
      <p:grpSp>
        <p:nvGrpSpPr>
          <p:cNvPr id="14" name="Group 27"/>
          <p:cNvGrpSpPr>
            <a:grpSpLocks/>
          </p:cNvGrpSpPr>
          <p:nvPr/>
        </p:nvGrpSpPr>
        <p:grpSpPr bwMode="auto">
          <a:xfrm>
            <a:off x="671264" y="3254399"/>
            <a:ext cx="2687638" cy="2895600"/>
            <a:chOff x="624" y="2256"/>
            <a:chExt cx="1693" cy="1824"/>
          </a:xfrm>
        </p:grpSpPr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624" y="2597"/>
              <a:ext cx="1693" cy="1483"/>
            </a:xfrm>
            <a:prstGeom prst="rect">
              <a:avLst/>
            </a:prstGeom>
            <a:noFill/>
            <a:ln w="9525">
              <a:solidFill>
                <a:srgbClr val="00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0066FF"/>
                  </a:solidFill>
                </a:rPr>
                <a:t>     1.   </a:t>
              </a:r>
              <a:r>
                <a:rPr lang="zh-CN" altLang="en-US" sz="2800" b="1">
                  <a:solidFill>
                    <a:srgbClr val="0066FF"/>
                  </a:solidFill>
                </a:rPr>
                <a:t>系列标志</a:t>
              </a:r>
            </a:p>
            <a:p>
              <a:pPr>
                <a:buFontTx/>
                <a:buChar char="•"/>
              </a:pPr>
              <a:r>
                <a:rPr lang="zh-CN" altLang="en-US">
                  <a:solidFill>
                    <a:srgbClr val="0066FF"/>
                  </a:solidFill>
                </a:rPr>
                <a:t> </a:t>
              </a:r>
              <a:r>
                <a:rPr lang="en-US" altLang="zh-CN">
                  <a:solidFill>
                    <a:srgbClr val="0066FF"/>
                  </a:solidFill>
                </a:rPr>
                <a:t>EP: Classic</a:t>
              </a:r>
              <a:r>
                <a:rPr lang="zh-CN" altLang="en-US">
                  <a:solidFill>
                    <a:srgbClr val="0066FF"/>
                  </a:solidFill>
                </a:rPr>
                <a:t>系列</a:t>
              </a:r>
            </a:p>
            <a:p>
              <a:pPr>
                <a:buFontTx/>
                <a:buChar char="•"/>
              </a:pPr>
              <a:r>
                <a:rPr lang="zh-CN" altLang="en-US">
                  <a:solidFill>
                    <a:srgbClr val="0066FF"/>
                  </a:solidFill>
                </a:rPr>
                <a:t> </a:t>
              </a:r>
              <a:r>
                <a:rPr lang="en-US" altLang="zh-CN">
                  <a:solidFill>
                    <a:srgbClr val="0066FF"/>
                  </a:solidFill>
                </a:rPr>
                <a:t>EPM: MAX</a:t>
              </a:r>
              <a:r>
                <a:rPr lang="zh-CN" altLang="en-US">
                  <a:solidFill>
                    <a:srgbClr val="0066FF"/>
                  </a:solidFill>
                </a:rPr>
                <a:t>系列</a:t>
              </a:r>
            </a:p>
            <a:p>
              <a:pPr>
                <a:buFontTx/>
                <a:buChar char="•"/>
              </a:pPr>
              <a:r>
                <a:rPr lang="zh-CN" altLang="en-US">
                  <a:solidFill>
                    <a:srgbClr val="0066FF"/>
                  </a:solidFill>
                </a:rPr>
                <a:t> </a:t>
              </a:r>
              <a:r>
                <a:rPr lang="en-US" altLang="zh-CN">
                  <a:solidFill>
                    <a:srgbClr val="0066FF"/>
                  </a:solidFill>
                </a:rPr>
                <a:t>EPF: FLEX</a:t>
              </a:r>
              <a:r>
                <a:rPr lang="zh-CN" altLang="en-US">
                  <a:solidFill>
                    <a:srgbClr val="0066FF"/>
                  </a:solidFill>
                </a:rPr>
                <a:t>系列</a:t>
              </a:r>
            </a:p>
            <a:p>
              <a:pPr>
                <a:buFontTx/>
                <a:buChar char="•"/>
              </a:pPr>
              <a:r>
                <a:rPr lang="zh-CN" altLang="en-US">
                  <a:solidFill>
                    <a:srgbClr val="0066FF"/>
                  </a:solidFill>
                </a:rPr>
                <a:t> </a:t>
              </a:r>
              <a:r>
                <a:rPr lang="en-US" altLang="zh-CN">
                  <a:solidFill>
                    <a:srgbClr val="0066FF"/>
                  </a:solidFill>
                </a:rPr>
                <a:t>EPX: FLASHlogic</a:t>
              </a:r>
            </a:p>
            <a:p>
              <a:pPr>
                <a:buFontTx/>
                <a:buChar char="•"/>
              </a:pPr>
              <a:r>
                <a:rPr lang="en-US" altLang="zh-CN">
                  <a:solidFill>
                    <a:srgbClr val="0066FF"/>
                  </a:solidFill>
                </a:rPr>
                <a:t> EPC: </a:t>
              </a:r>
              <a:r>
                <a:rPr lang="zh-CN" altLang="en-US">
                  <a:solidFill>
                    <a:srgbClr val="0066FF"/>
                  </a:solidFill>
                </a:rPr>
                <a:t>配置器件</a:t>
              </a: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H="1">
              <a:off x="1728" y="2256"/>
              <a:ext cx="96" cy="288"/>
            </a:xfrm>
            <a:prstGeom prst="line">
              <a:avLst/>
            </a:prstGeom>
            <a:noFill/>
            <a:ln w="9525">
              <a:solidFill>
                <a:srgbClr val="00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7" name="Group 24"/>
          <p:cNvGrpSpPr>
            <a:grpSpLocks/>
          </p:cNvGrpSpPr>
          <p:nvPr/>
        </p:nvGrpSpPr>
        <p:grpSpPr bwMode="auto">
          <a:xfrm>
            <a:off x="688727" y="1425599"/>
            <a:ext cx="4156075" cy="1295400"/>
            <a:chOff x="635" y="1104"/>
            <a:chExt cx="2618" cy="816"/>
          </a:xfrm>
        </p:grpSpPr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635" y="1104"/>
              <a:ext cx="2618" cy="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800" b="1"/>
                <a:t>       </a:t>
              </a:r>
              <a:r>
                <a:rPr lang="en-US" altLang="zh-CN" sz="2800"/>
                <a:t>2.</a:t>
              </a:r>
              <a:r>
                <a:rPr lang="en-US" altLang="zh-CN" sz="2800" b="1"/>
                <a:t>       </a:t>
              </a:r>
              <a:r>
                <a:rPr lang="zh-CN" altLang="en-US" sz="2800" b="1"/>
                <a:t>类型号</a:t>
              </a:r>
            </a:p>
            <a:p>
              <a:r>
                <a:rPr lang="zh-CN" altLang="en-US"/>
                <a:t>标识同一系列器件的不同结构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 flipV="1">
              <a:off x="2064" y="1680"/>
              <a:ext cx="5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0" name="Group 30"/>
          <p:cNvGrpSpPr>
            <a:grpSpLocks/>
          </p:cNvGrpSpPr>
          <p:nvPr/>
        </p:nvGrpSpPr>
        <p:grpSpPr bwMode="auto">
          <a:xfrm>
            <a:off x="3414464" y="3254398"/>
            <a:ext cx="2819400" cy="2749550"/>
            <a:chOff x="2352" y="2256"/>
            <a:chExt cx="1776" cy="1732"/>
          </a:xfrm>
        </p:grpSpPr>
        <p:sp>
          <p:nvSpPr>
            <p:cNvPr id="21" name="Text Box 7"/>
            <p:cNvSpPr txBox="1">
              <a:spLocks noChangeArrowheads="1"/>
            </p:cNvSpPr>
            <p:nvPr/>
          </p:nvSpPr>
          <p:spPr bwMode="auto">
            <a:xfrm>
              <a:off x="2352" y="2592"/>
              <a:ext cx="1776" cy="1396"/>
            </a:xfrm>
            <a:prstGeom prst="rect">
              <a:avLst/>
            </a:prstGeom>
            <a:noFill/>
            <a:ln w="9525">
              <a:solidFill>
                <a:schemeClr val="hlin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 sz="2800" dirty="0">
                  <a:solidFill>
                    <a:schemeClr val="hlink"/>
                  </a:solidFill>
                </a:rPr>
                <a:t>    3.</a:t>
              </a:r>
              <a:r>
                <a:rPr lang="en-US" altLang="zh-CN" sz="2800" b="1" dirty="0">
                  <a:solidFill>
                    <a:schemeClr val="hlink"/>
                  </a:solidFill>
                </a:rPr>
                <a:t> </a:t>
              </a:r>
              <a:r>
                <a:rPr lang="zh-CN" altLang="en-US" sz="2800" b="1" dirty="0">
                  <a:solidFill>
                    <a:schemeClr val="hlink"/>
                  </a:solidFill>
                </a:rPr>
                <a:t>封装类型</a:t>
              </a:r>
            </a:p>
            <a:p>
              <a:pPr>
                <a:buFontTx/>
                <a:buChar char="•"/>
              </a:pPr>
              <a:r>
                <a:rPr lang="zh-CN" altLang="en-US" sz="2200" dirty="0">
                  <a:solidFill>
                    <a:schemeClr val="hlink"/>
                  </a:solidFill>
                </a:rPr>
                <a:t> </a:t>
              </a:r>
              <a:r>
                <a:rPr lang="en-US" altLang="zh-CN" sz="2200" dirty="0">
                  <a:solidFill>
                    <a:schemeClr val="hlink"/>
                  </a:solidFill>
                </a:rPr>
                <a:t>D: DIP     </a:t>
              </a:r>
              <a:r>
                <a:rPr lang="en-US" altLang="zh-CN" sz="2200" b="1" dirty="0">
                  <a:solidFill>
                    <a:schemeClr val="hlink"/>
                  </a:solidFill>
                </a:rPr>
                <a:t>·</a:t>
              </a:r>
              <a:r>
                <a:rPr lang="en-US" altLang="zh-CN" sz="2200" dirty="0">
                  <a:solidFill>
                    <a:schemeClr val="hlink"/>
                  </a:solidFill>
                </a:rPr>
                <a:t> P: PDIP </a:t>
              </a:r>
            </a:p>
            <a:p>
              <a:pPr>
                <a:buFontTx/>
                <a:buChar char="•"/>
              </a:pPr>
              <a:r>
                <a:rPr lang="en-US" altLang="zh-CN" sz="2200" dirty="0">
                  <a:solidFill>
                    <a:schemeClr val="hlink"/>
                  </a:solidFill>
                </a:rPr>
                <a:t> G: PGA  </a:t>
              </a:r>
              <a:r>
                <a:rPr lang="en-US" altLang="zh-CN" sz="2200" dirty="0" smtClean="0">
                  <a:solidFill>
                    <a:schemeClr val="hlink"/>
                  </a:solidFill>
                </a:rPr>
                <a:t>  </a:t>
              </a:r>
              <a:r>
                <a:rPr lang="en-US" altLang="zh-CN" sz="2200" b="1" dirty="0">
                  <a:solidFill>
                    <a:schemeClr val="hlink"/>
                  </a:solidFill>
                </a:rPr>
                <a:t>· </a:t>
              </a:r>
              <a:r>
                <a:rPr lang="en-US" altLang="zh-CN" sz="2200" dirty="0">
                  <a:solidFill>
                    <a:schemeClr val="hlink"/>
                  </a:solidFill>
                </a:rPr>
                <a:t>B: BGA</a:t>
              </a:r>
            </a:p>
            <a:p>
              <a:pPr>
                <a:buFontTx/>
                <a:buChar char="•"/>
              </a:pPr>
              <a:r>
                <a:rPr lang="en-US" altLang="zh-CN" sz="2200" dirty="0">
                  <a:solidFill>
                    <a:schemeClr val="hlink"/>
                  </a:solidFill>
                </a:rPr>
                <a:t> L: PLCC  </a:t>
              </a:r>
              <a:r>
                <a:rPr lang="en-US" altLang="zh-CN" sz="2200" dirty="0" smtClean="0">
                  <a:solidFill>
                    <a:schemeClr val="hlink"/>
                  </a:solidFill>
                </a:rPr>
                <a:t> </a:t>
              </a:r>
              <a:r>
                <a:rPr lang="en-US" altLang="zh-CN" sz="2200" b="1" dirty="0" smtClean="0">
                  <a:solidFill>
                    <a:schemeClr val="hlink"/>
                  </a:solidFill>
                </a:rPr>
                <a:t>· </a:t>
              </a:r>
              <a:r>
                <a:rPr lang="en-US" altLang="zh-CN" sz="2200" dirty="0" smtClean="0">
                  <a:solidFill>
                    <a:schemeClr val="hlink"/>
                  </a:solidFill>
                </a:rPr>
                <a:t>T: TQFP</a:t>
              </a:r>
              <a:endParaRPr lang="en-US" altLang="zh-CN" sz="2200" dirty="0">
                <a:solidFill>
                  <a:schemeClr val="hlink"/>
                </a:solidFill>
              </a:endParaRPr>
            </a:p>
            <a:p>
              <a:pPr>
                <a:buFontTx/>
                <a:buChar char="•"/>
              </a:pPr>
              <a:r>
                <a:rPr lang="en-US" altLang="zh-CN" sz="2200" dirty="0">
                  <a:solidFill>
                    <a:schemeClr val="hlink"/>
                  </a:solidFill>
                </a:rPr>
                <a:t> Q: PQFP</a:t>
              </a:r>
            </a:p>
            <a:p>
              <a:pPr>
                <a:buFontTx/>
                <a:buChar char="•"/>
              </a:pPr>
              <a:r>
                <a:rPr lang="en-US" altLang="zh-CN" sz="2200" dirty="0">
                  <a:solidFill>
                    <a:schemeClr val="hlink"/>
                  </a:solidFill>
                </a:rPr>
                <a:t> R: RQFP</a:t>
              </a:r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3360" y="2256"/>
              <a:ext cx="96" cy="33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6310064" y="3797324"/>
            <a:ext cx="2438400" cy="2352675"/>
          </a:xfrm>
          <a:prstGeom prst="rect">
            <a:avLst/>
          </a:prstGeom>
          <a:noFill/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zh-CN" sz="2800" b="1" dirty="0"/>
              <a:t>  </a:t>
            </a:r>
            <a:r>
              <a:rPr lang="en-US" altLang="zh-CN" sz="2800" dirty="0"/>
              <a:t>4.</a:t>
            </a:r>
            <a:r>
              <a:rPr lang="en-US" altLang="zh-CN" sz="2800" b="1" dirty="0"/>
              <a:t>  </a:t>
            </a:r>
            <a:r>
              <a:rPr lang="zh-CN" altLang="en-US" sz="2800" b="1" dirty="0"/>
              <a:t>工作温度</a:t>
            </a:r>
            <a:endParaRPr lang="zh-CN" altLang="en-US" dirty="0"/>
          </a:p>
          <a:p>
            <a:pPr>
              <a:buFontTx/>
              <a:buChar char="•"/>
            </a:pPr>
            <a:r>
              <a:rPr lang="zh-CN" altLang="en-US" dirty="0"/>
              <a:t> </a:t>
            </a:r>
            <a:r>
              <a:rPr lang="en-US" altLang="zh-CN" sz="2000" dirty="0"/>
              <a:t>C: </a:t>
            </a:r>
            <a:r>
              <a:rPr lang="en-US" altLang="zh-CN" sz="1800" dirty="0"/>
              <a:t>0</a:t>
            </a:r>
            <a:r>
              <a:rPr lang="zh-CN" altLang="en-US" sz="1800" dirty="0"/>
              <a:t>～</a:t>
            </a:r>
            <a:r>
              <a:rPr lang="en-US" altLang="zh-CN" sz="1800" dirty="0"/>
              <a:t>70℃</a:t>
            </a:r>
            <a:r>
              <a:rPr lang="en-US" altLang="zh-CN" sz="2000" dirty="0"/>
              <a:t> </a:t>
            </a:r>
            <a:r>
              <a:rPr lang="zh-CN" altLang="en-US" sz="2000" dirty="0"/>
              <a:t>商用</a:t>
            </a:r>
          </a:p>
          <a:p>
            <a:pPr>
              <a:buFontTx/>
              <a:buChar char="•"/>
            </a:pPr>
            <a:r>
              <a:rPr lang="zh-CN" altLang="en-US" sz="2000" dirty="0"/>
              <a:t> </a:t>
            </a:r>
            <a:r>
              <a:rPr lang="en-US" altLang="zh-CN" sz="2000" dirty="0"/>
              <a:t>I: </a:t>
            </a:r>
            <a:r>
              <a:rPr lang="en-US" altLang="zh-CN" sz="1800" dirty="0"/>
              <a:t>-40</a:t>
            </a:r>
            <a:r>
              <a:rPr lang="zh-CN" altLang="en-US" sz="1800" dirty="0"/>
              <a:t>～</a:t>
            </a:r>
            <a:r>
              <a:rPr lang="en-US" altLang="zh-CN" sz="1800" dirty="0"/>
              <a:t>85 ℃</a:t>
            </a:r>
            <a:r>
              <a:rPr lang="zh-CN" altLang="en-US" sz="2000" dirty="0"/>
              <a:t>工业</a:t>
            </a:r>
          </a:p>
          <a:p>
            <a:pPr>
              <a:buFontTx/>
              <a:buChar char="•"/>
            </a:pPr>
            <a:r>
              <a:rPr lang="zh-CN" altLang="en-US" sz="2000" dirty="0"/>
              <a:t> </a:t>
            </a:r>
            <a:r>
              <a:rPr lang="en-US" altLang="zh-CN" sz="2000" dirty="0"/>
              <a:t>M:-55 </a:t>
            </a:r>
            <a:r>
              <a:rPr lang="zh-CN" altLang="en-US" sz="2000" dirty="0"/>
              <a:t>～</a:t>
            </a:r>
            <a:r>
              <a:rPr lang="en-US" altLang="zh-CN" sz="2000" dirty="0"/>
              <a:t>125 ℃ </a:t>
            </a:r>
          </a:p>
          <a:p>
            <a:r>
              <a:rPr lang="en-US" altLang="zh-CN" sz="2000" dirty="0"/>
              <a:t>        </a:t>
            </a:r>
            <a:r>
              <a:rPr lang="zh-CN" altLang="en-US" sz="2000" dirty="0"/>
              <a:t>军用</a:t>
            </a:r>
          </a:p>
        </p:txBody>
      </p:sp>
      <p:sp>
        <p:nvSpPr>
          <p:cNvPr id="25" name="Line 20"/>
          <p:cNvSpPr>
            <a:spLocks noChangeShapeType="1"/>
          </p:cNvSpPr>
          <p:nvPr/>
        </p:nvSpPr>
        <p:spPr bwMode="auto">
          <a:xfrm>
            <a:off x="5548064" y="3254399"/>
            <a:ext cx="1676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959102" y="1425599"/>
            <a:ext cx="1579562" cy="1295400"/>
            <a:chOff x="3325" y="1104"/>
            <a:chExt cx="995" cy="816"/>
          </a:xfrm>
        </p:grpSpPr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3325" y="1104"/>
              <a:ext cx="995" cy="576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altLang="zh-CN">
                  <a:solidFill>
                    <a:srgbClr val="FF3300"/>
                  </a:solidFill>
                </a:rPr>
                <a:t>5.</a:t>
              </a:r>
              <a:r>
                <a:rPr lang="en-US" altLang="zh-CN" sz="2800" b="1">
                  <a:solidFill>
                    <a:srgbClr val="FF3300"/>
                  </a:solidFill>
                </a:rPr>
                <a:t> </a:t>
              </a:r>
              <a:r>
                <a:rPr lang="zh-CN" altLang="en-US" b="1">
                  <a:solidFill>
                    <a:srgbClr val="FF3300"/>
                  </a:solidFill>
                </a:rPr>
                <a:t>引脚数</a:t>
              </a:r>
            </a:p>
          </p:txBody>
        </p:sp>
        <p:sp>
          <p:nvSpPr>
            <p:cNvPr id="28" name="Line 21"/>
            <p:cNvSpPr>
              <a:spLocks noChangeShapeType="1"/>
            </p:cNvSpPr>
            <p:nvPr/>
          </p:nvSpPr>
          <p:spPr bwMode="auto">
            <a:xfrm flipH="1" flipV="1">
              <a:off x="3888" y="1680"/>
              <a:ext cx="288" cy="24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9" name="Group 26"/>
          <p:cNvGrpSpPr>
            <a:grpSpLocks/>
          </p:cNvGrpSpPr>
          <p:nvPr/>
        </p:nvGrpSpPr>
        <p:grpSpPr bwMode="auto">
          <a:xfrm>
            <a:off x="6614864" y="1425599"/>
            <a:ext cx="1917700" cy="1295400"/>
            <a:chOff x="4368" y="1104"/>
            <a:chExt cx="1208" cy="816"/>
          </a:xfrm>
        </p:grpSpPr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>
              <a:off x="4368" y="1104"/>
              <a:ext cx="1208" cy="576"/>
            </a:xfrm>
            <a:prstGeom prst="rect">
              <a:avLst/>
            </a:prstGeom>
            <a:noFill/>
            <a:ln w="9525">
              <a:solidFill>
                <a:srgbClr val="00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r>
                <a:rPr lang="en-US" altLang="zh-CN" dirty="0">
                  <a:solidFill>
                    <a:srgbClr val="00CC00"/>
                  </a:solidFill>
                </a:rPr>
                <a:t>6.</a:t>
              </a:r>
              <a:r>
                <a:rPr lang="en-US" altLang="zh-CN" sz="2800" b="1" dirty="0">
                  <a:solidFill>
                    <a:srgbClr val="00CC00"/>
                  </a:solidFill>
                </a:rPr>
                <a:t> </a:t>
              </a:r>
              <a:r>
                <a:rPr lang="zh-CN" altLang="en-US" b="1" dirty="0">
                  <a:solidFill>
                    <a:srgbClr val="00CC00"/>
                  </a:solidFill>
                </a:rPr>
                <a:t>速度等级</a:t>
              </a:r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 flipV="1">
              <a:off x="4704" y="1680"/>
              <a:ext cx="192" cy="240"/>
            </a:xfrm>
            <a:prstGeom prst="line">
              <a:avLst/>
            </a:prstGeom>
            <a:noFill/>
            <a:ln w="9525">
              <a:solidFill>
                <a:srgbClr val="00CC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34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520" y="-1104"/>
            <a:ext cx="8892480" cy="981832"/>
          </a:xfrm>
        </p:spPr>
        <p:txBody>
          <a:bodyPr/>
          <a:lstStyle/>
          <a:p>
            <a:pPr algn="l"/>
            <a:r>
              <a:rPr lang="en-US" altLang="zh-CN" dirty="0"/>
              <a:t>Levels of Integration</a:t>
            </a:r>
            <a:endParaRPr lang="zh-CN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51520" y="1844825"/>
            <a:ext cx="8559552" cy="48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800" smtClean="0">
                <a:cs typeface="Tahoma" pitchFamily="34" charset="0"/>
              </a:rPr>
              <a:t>ICs are categorized by the number of</a:t>
            </a:r>
            <a:br>
              <a:rPr lang="en-US" altLang="zh-CN" sz="2800" smtClean="0">
                <a:cs typeface="Tahoma" pitchFamily="34" charset="0"/>
              </a:rPr>
            </a:br>
            <a:r>
              <a:rPr lang="en-US" altLang="zh-CN" sz="2800" smtClean="0">
                <a:cs typeface="Tahoma" pitchFamily="34" charset="0"/>
              </a:rPr>
              <a:t> gates that they contain in them: </a:t>
            </a:r>
          </a:p>
          <a:p>
            <a:pPr marL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Small-scale integration</a:t>
            </a:r>
            <a:r>
              <a:rPr lang="en-US" altLang="zh-CN" sz="2000" smtClean="0">
                <a:cs typeface="Tahoma" pitchFamily="34" charset="0"/>
              </a:rPr>
              <a:t> (</a:t>
            </a: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SSI</a:t>
            </a:r>
            <a:r>
              <a:rPr lang="en-US" altLang="zh-CN" sz="2000" smtClean="0">
                <a:cs typeface="Tahoma" pitchFamily="34" charset="0"/>
              </a:rPr>
              <a:t>) devices contain several (</a:t>
            </a:r>
            <a:r>
              <a:rPr lang="en-US" altLang="zh-CN" sz="2000" i="1" smtClean="0">
                <a:cs typeface="Tahoma" pitchFamily="34" charset="0"/>
              </a:rPr>
              <a:t>usually less than 10</a:t>
            </a:r>
            <a:r>
              <a:rPr lang="en-US" altLang="zh-CN" sz="2000" smtClean="0">
                <a:cs typeface="Tahoma" pitchFamily="34" charset="0"/>
              </a:rPr>
              <a:t>) independent gates in a single package.</a:t>
            </a:r>
          </a:p>
          <a:p>
            <a:pPr marL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Medium-scale integration</a:t>
            </a:r>
            <a:r>
              <a:rPr lang="en-US" altLang="zh-CN" sz="2000" smtClean="0">
                <a:cs typeface="Tahoma" pitchFamily="34" charset="0"/>
              </a:rPr>
              <a:t> (</a:t>
            </a: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MSI</a:t>
            </a:r>
            <a:r>
              <a:rPr lang="en-US" altLang="zh-CN" sz="2000" smtClean="0">
                <a:cs typeface="Tahoma" pitchFamily="34" charset="0"/>
              </a:rPr>
              <a:t>) devices include </a:t>
            </a:r>
            <a:r>
              <a:rPr lang="en-US" altLang="zh-CN" sz="2000" i="1" smtClean="0">
                <a:cs typeface="Tahoma" pitchFamily="34" charset="0"/>
              </a:rPr>
              <a:t>10 to 1000</a:t>
            </a:r>
            <a:r>
              <a:rPr lang="en-US" altLang="zh-CN" sz="2000" smtClean="0">
                <a:cs typeface="Tahoma" pitchFamily="34" charset="0"/>
              </a:rPr>
              <a:t> gates in a single package, used to perform elementary digital operations. </a:t>
            </a:r>
          </a:p>
          <a:p>
            <a:pPr marL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Large-scale integration</a:t>
            </a:r>
            <a:r>
              <a:rPr lang="en-US" altLang="zh-CN" sz="2000" smtClean="0">
                <a:cs typeface="Tahoma" pitchFamily="34" charset="0"/>
              </a:rPr>
              <a:t> (</a:t>
            </a: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LSI</a:t>
            </a:r>
            <a:r>
              <a:rPr lang="en-US" altLang="zh-CN" sz="2000" smtClean="0">
                <a:cs typeface="Tahoma" pitchFamily="34" charset="0"/>
              </a:rPr>
              <a:t>) devices contain </a:t>
            </a:r>
            <a:r>
              <a:rPr lang="en-US" altLang="zh-CN" sz="2000" i="1" smtClean="0">
                <a:cs typeface="Tahoma" pitchFamily="34" charset="0"/>
              </a:rPr>
              <a:t>thousands of gates</a:t>
            </a:r>
            <a:r>
              <a:rPr lang="en-US" altLang="zh-CN" sz="2000" smtClean="0">
                <a:cs typeface="Tahoma" pitchFamily="34" charset="0"/>
              </a:rPr>
              <a:t> in a single package, used in processors, memory chips, and programmable logic devices. </a:t>
            </a:r>
          </a:p>
          <a:p>
            <a:pPr marL="0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Very Large-scale integration</a:t>
            </a:r>
            <a:r>
              <a:rPr lang="en-US" altLang="zh-CN" sz="2000" smtClean="0">
                <a:cs typeface="Tahoma" pitchFamily="34" charset="0"/>
              </a:rPr>
              <a:t> (</a:t>
            </a:r>
            <a:r>
              <a:rPr lang="en-US" altLang="zh-CN" sz="2000" b="1" smtClean="0">
                <a:solidFill>
                  <a:srgbClr val="FF5050"/>
                </a:solidFill>
                <a:cs typeface="Tahoma" pitchFamily="34" charset="0"/>
              </a:rPr>
              <a:t>VLSI</a:t>
            </a:r>
            <a:r>
              <a:rPr lang="en-US" altLang="zh-CN" sz="2000" smtClean="0">
                <a:cs typeface="Tahoma" pitchFamily="34" charset="0"/>
              </a:rPr>
              <a:t>) devices contain </a:t>
            </a:r>
            <a:r>
              <a:rPr lang="en-US" altLang="zh-CN" sz="2000" i="1" smtClean="0">
                <a:cs typeface="Tahoma" pitchFamily="34" charset="0"/>
              </a:rPr>
              <a:t>hundreds of thousands of gates</a:t>
            </a:r>
            <a:r>
              <a:rPr lang="en-US" altLang="zh-CN" sz="2000" smtClean="0">
                <a:cs typeface="Tahoma" pitchFamily="34" charset="0"/>
              </a:rPr>
              <a:t> in a single package, used in large memory arrays and complex microcomputer chips.</a:t>
            </a:r>
            <a:endParaRPr lang="en-US" altLang="zh-CN" sz="2000" dirty="0" smtClean="0">
              <a:cs typeface="Tahoma" pitchFamily="34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802408"/>
              </p:ext>
            </p:extLst>
          </p:nvPr>
        </p:nvGraphicFramePr>
        <p:xfrm>
          <a:off x="6876256" y="116632"/>
          <a:ext cx="2121720" cy="248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2" name="BMP 图象" r:id="rId3" imgW="3258005" imgH="4048690" progId="PBrush">
                  <p:embed/>
                </p:oleObj>
              </mc:Choice>
              <mc:Fallback>
                <p:oleObj name="BMP 图象" r:id="rId3" imgW="3258005" imgH="404869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116632"/>
                        <a:ext cx="2121720" cy="2480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5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摩尔定律</a:t>
            </a:r>
          </a:p>
        </p:txBody>
      </p:sp>
      <p:sp>
        <p:nvSpPr>
          <p:cNvPr id="4" name="矩形 3"/>
          <p:cNvSpPr/>
          <p:nvPr/>
        </p:nvSpPr>
        <p:spPr>
          <a:xfrm>
            <a:off x="32" y="995129"/>
            <a:ext cx="9143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由</a:t>
            </a:r>
            <a:r>
              <a:rPr lang="en-US" altLang="zh-CN" sz="2800" dirty="0" smtClean="0"/>
              <a:t>Intel</a:t>
            </a:r>
            <a:r>
              <a:rPr lang="zh-CN" altLang="en-US" sz="2800" dirty="0" smtClean="0"/>
              <a:t>创始人</a:t>
            </a:r>
            <a:r>
              <a:rPr lang="zh-CN" altLang="en-US" sz="2800" dirty="0"/>
              <a:t>之一戈登</a:t>
            </a:r>
            <a:r>
              <a:rPr lang="en-US" altLang="zh-CN" sz="2800" dirty="0"/>
              <a:t>·</a:t>
            </a:r>
            <a:r>
              <a:rPr lang="zh-CN" altLang="en-US" sz="2800" b="1" dirty="0"/>
              <a:t>摩尔</a:t>
            </a:r>
            <a:r>
              <a:rPr lang="zh-CN" altLang="en-US" sz="2800" dirty="0"/>
              <a:t>（</a:t>
            </a:r>
            <a:r>
              <a:rPr lang="en-US" altLang="zh-CN" sz="2800" dirty="0"/>
              <a:t>Gordon </a:t>
            </a:r>
            <a:r>
              <a:rPr lang="en-US" altLang="zh-CN" sz="2800" b="1" dirty="0"/>
              <a:t>Moore</a:t>
            </a:r>
            <a:r>
              <a:rPr lang="zh-CN" altLang="en-US" sz="2800" dirty="0"/>
              <a:t>）提出来的</a:t>
            </a:r>
            <a:r>
              <a:rPr lang="zh-CN" altLang="en-US" sz="2800" dirty="0" smtClean="0"/>
              <a:t>。</a:t>
            </a:r>
            <a:r>
              <a:rPr lang="zh-CN" altLang="en-US" sz="2800" b="1" dirty="0" smtClean="0"/>
              <a:t>当</a:t>
            </a:r>
            <a:r>
              <a:rPr lang="zh-CN" altLang="en-US" sz="2800" b="1" dirty="0"/>
              <a:t>价格不变时，集成电路上可容纳的晶体管数目，约每隔</a:t>
            </a:r>
            <a:r>
              <a:rPr lang="en-US" altLang="zh-CN" sz="2800" b="1" dirty="0"/>
              <a:t>18</a:t>
            </a:r>
            <a:r>
              <a:rPr lang="zh-CN" altLang="en-US" sz="2800" b="1" dirty="0"/>
              <a:t>个月便会增加一倍，性能也将提升一倍</a:t>
            </a:r>
            <a:r>
              <a:rPr lang="zh-CN" altLang="en-US" sz="2800" b="1" dirty="0" smtClean="0"/>
              <a:t>。</a:t>
            </a: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zh-CN" altLang="en-US" sz="2800" b="1" dirty="0" smtClean="0"/>
              <a:t>换言之</a:t>
            </a:r>
            <a:r>
              <a:rPr lang="zh-CN" altLang="en-US" sz="2800" b="1" dirty="0"/>
              <a:t>，每一美元所能买到的电脑性能，将每隔</a:t>
            </a:r>
            <a:r>
              <a:rPr lang="en-US" altLang="zh-CN" sz="2800" b="1" dirty="0"/>
              <a:t>18</a:t>
            </a:r>
            <a:r>
              <a:rPr lang="zh-CN" altLang="en-US" sz="2800" b="1" dirty="0"/>
              <a:t>个月翻一倍以上。</a:t>
            </a:r>
            <a:r>
              <a:rPr lang="zh-CN" altLang="en-US" sz="2800" dirty="0"/>
              <a:t>这一定律揭示了信息技术进步的速度。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7411" r="9021" b="3648"/>
          <a:stretch/>
        </p:blipFill>
        <p:spPr>
          <a:xfrm>
            <a:off x="1547663" y="3256299"/>
            <a:ext cx="5746051" cy="3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41969" y="611138"/>
            <a:ext cx="169545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569972"/>
            <a:ext cx="1629433" cy="119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579" y="4005105"/>
            <a:ext cx="2974277" cy="280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372" y="304800"/>
            <a:ext cx="61341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679901"/>
            <a:ext cx="201930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8" descr="https://upload.wikimedia.org/wikipedia/commons/thumb/2/24/Ttl_inside_7400.svg/330px-Ttl_inside_7400.svg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17" y="3627515"/>
            <a:ext cx="2581275" cy="20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灯片编号占位符 1"/>
          <p:cNvSpPr txBox="1">
            <a:spLocks/>
          </p:cNvSpPr>
          <p:nvPr/>
        </p:nvSpPr>
        <p:spPr>
          <a:xfrm>
            <a:off x="6781800" y="6324600"/>
            <a:ext cx="1905000" cy="4572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9pPr>
          </a:lstStyle>
          <a:p>
            <a:pPr algn="r">
              <a:defRPr/>
            </a:pPr>
            <a:fld id="{60E31F3E-75E2-4613-B99D-2AE74728FACF}" type="slidenum">
              <a:rPr lang="en-US" altLang="zh-CN" sz="1800" smtClean="0"/>
              <a:pPr algn="r">
                <a:defRPr/>
              </a:pPr>
              <a:t>26</a:t>
            </a:fld>
            <a:endParaRPr lang="en-US" altLang="zh-CN" sz="1800"/>
          </a:p>
        </p:txBody>
      </p:sp>
      <p:pic>
        <p:nvPicPr>
          <p:cNvPr id="10" name="Picture 2" descr="http://www.corradi.junior.nom.br/commentfaire.gif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0" y="5184998"/>
            <a:ext cx="10287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5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59432"/>
            <a:ext cx="8764463" cy="777280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/>
              <a:t>Contents  </a:t>
            </a:r>
            <a:endParaRPr lang="en-US" altLang="zh-CN" sz="4000" b="1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9592" y="1052736"/>
            <a:ext cx="8172400" cy="5733256"/>
          </a:xfrm>
        </p:spPr>
        <p:txBody>
          <a:bodyPr/>
          <a:lstStyle/>
          <a:p>
            <a:pPr marL="0" indent="0" defTabSz="436563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2.1 </a:t>
            </a:r>
            <a:r>
              <a:rPr lang="zh-CN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引言</a:t>
            </a:r>
            <a:endParaRPr lang="en-US" altLang="zh-CN" sz="2400" b="1" kern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2.2 </a:t>
            </a:r>
            <a:r>
              <a:rPr lang="zh-CN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布尔表达式</a:t>
            </a:r>
            <a:endParaRPr lang="en-US" altLang="zh-CN" sz="2400" b="1" kern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2.3 </a:t>
            </a:r>
            <a:r>
              <a:rPr lang="zh-CN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布尔代数</a:t>
            </a:r>
            <a:endParaRPr lang="en-US" altLang="zh-CN" sz="2400" b="1" kern="1200" dirty="0">
              <a:solidFill>
                <a:schemeClr val="bg1">
                  <a:lumMod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altLang="zh-CN" sz="2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2.4 </a:t>
            </a:r>
            <a:r>
              <a:rPr lang="zh-CN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从逻辑到门</a:t>
            </a:r>
            <a:endParaRPr lang="en-US" altLang="zh-CN" sz="2400" b="1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2.5 </a:t>
            </a:r>
            <a:r>
              <a:rPr lang="zh-CN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多级组合逻辑</a:t>
            </a:r>
            <a:endParaRPr lang="en-US" altLang="zh-CN" sz="2400" b="1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2.6 </a:t>
            </a:r>
            <a:r>
              <a:rPr lang="en-US" altLang="zh-CN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X</a:t>
            </a:r>
            <a:r>
              <a:rPr lang="zh-CN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和</a:t>
            </a:r>
            <a:r>
              <a:rPr lang="en-US" altLang="zh-CN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Z</a:t>
            </a:r>
            <a:endParaRPr lang="en-US" altLang="zh-CN" sz="2400" b="1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2.7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卡诺图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2.8 </a:t>
            </a:r>
            <a:r>
              <a:rPr lang="zh-CN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组合逻辑模块</a:t>
            </a:r>
            <a:endParaRPr lang="en-US" altLang="zh-CN" sz="2400" b="1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2.9 </a:t>
            </a:r>
            <a:r>
              <a:rPr lang="zh-CN" altLang="en-US" sz="2400" b="1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Calibri" pitchFamily="34" charset="0"/>
              </a:rPr>
              <a:t>时序</a:t>
            </a:r>
            <a:endParaRPr lang="en-US" altLang="zh-CN" sz="2400" b="1" kern="12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7" name="Picture 5" descr="http://a.38q.cn/flash2011/img/yizhi3/bshuiguo-277461739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07213"/>
            <a:ext cx="4824536" cy="32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0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逻辑函数的表示方法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52735"/>
            <a:ext cx="4854748" cy="2981711"/>
          </a:xfrm>
        </p:spPr>
        <p:txBody>
          <a:bodyPr>
            <a:normAutofit fontScale="70000" lnSpcReduction="20000"/>
          </a:bodyPr>
          <a:lstStyle/>
          <a:p>
            <a:pPr marL="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b="1" dirty="0" smtClean="0"/>
              <a:t>真值表</a:t>
            </a:r>
            <a:r>
              <a:rPr lang="zh-CN" altLang="en-US" dirty="0" smtClean="0"/>
              <a:t>：优点：</a:t>
            </a:r>
            <a:r>
              <a:rPr lang="zh-CN" altLang="en-US" dirty="0">
                <a:solidFill>
                  <a:srgbClr val="FF0000"/>
                </a:solidFill>
              </a:rPr>
              <a:t>唯一</a:t>
            </a:r>
            <a:r>
              <a:rPr lang="zh-CN" altLang="en-US" dirty="0" smtClean="0"/>
              <a:t>。</a:t>
            </a:r>
            <a:br>
              <a:rPr lang="zh-CN" altLang="en-US" dirty="0" smtClean="0"/>
            </a:br>
            <a:r>
              <a:rPr lang="zh-CN" altLang="en-US" dirty="0" smtClean="0"/>
              <a:t>                          缺点</a:t>
            </a:r>
            <a:r>
              <a:rPr lang="zh-CN" altLang="en-US" dirty="0"/>
              <a:t>：规模过</a:t>
            </a:r>
            <a:r>
              <a:rPr lang="zh-CN" altLang="en-US" dirty="0" smtClean="0"/>
              <a:t>大。</a:t>
            </a:r>
            <a:endParaRPr lang="zh-CN" altLang="en-US" dirty="0"/>
          </a:p>
          <a:p>
            <a:pPr marL="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b="1" dirty="0"/>
              <a:t>函数</a:t>
            </a:r>
            <a:r>
              <a:rPr lang="zh-CN" altLang="en-US" b="1" dirty="0" smtClean="0"/>
              <a:t>式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不唯一</a:t>
            </a:r>
            <a:r>
              <a:rPr lang="zh-CN" altLang="en-US" dirty="0" smtClean="0"/>
              <a:t>。各等价</a:t>
            </a:r>
            <a:r>
              <a:rPr lang="zh-CN" altLang="en-US" dirty="0"/>
              <a:t>的</a:t>
            </a:r>
            <a:r>
              <a:rPr lang="zh-CN" altLang="en-US" dirty="0" smtClean="0"/>
              <a:t>布尔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 </a:t>
            </a:r>
            <a:r>
              <a:rPr lang="zh-CN" altLang="en-US" dirty="0" smtClean="0"/>
              <a:t>表达式</a:t>
            </a:r>
            <a:r>
              <a:rPr lang="zh-CN" altLang="en-US" dirty="0"/>
              <a:t>之间有繁简之分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 </a:t>
            </a:r>
            <a:r>
              <a:rPr lang="zh-CN" altLang="en-US" dirty="0" smtClean="0"/>
              <a:t>而</a:t>
            </a:r>
            <a:r>
              <a:rPr lang="zh-CN" altLang="en-US" dirty="0"/>
              <a:t>无正确与错误之分</a:t>
            </a:r>
            <a:r>
              <a:rPr lang="zh-CN" altLang="en-US" dirty="0" smtClean="0"/>
              <a:t>。</a:t>
            </a:r>
            <a:endParaRPr lang="zh-CN" altLang="en-US" b="1" dirty="0"/>
          </a:p>
          <a:p>
            <a:pPr marL="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逻辑图</a:t>
            </a:r>
          </a:p>
          <a:p>
            <a:pPr marL="0" indent="-514350">
              <a:lnSpc>
                <a:spcPct val="14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dirty="0"/>
              <a:t>波形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sp>
        <p:nvSpPr>
          <p:cNvPr id="4" name="直角三角形 3"/>
          <p:cNvSpPr/>
          <p:nvPr/>
        </p:nvSpPr>
        <p:spPr>
          <a:xfrm>
            <a:off x="8100392" y="0"/>
            <a:ext cx="1043608" cy="980728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025549" y="1084739"/>
          <a:ext cx="2520280" cy="23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529"/>
                <a:gridCol w="843658"/>
                <a:gridCol w="840093"/>
              </a:tblGrid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F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/>
                </a:tc>
              </a:tr>
              <a:tr h="468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1</a:t>
                      </a:r>
                      <a:endParaRPr lang="zh-CN" altLang="en-US" b="1" dirty="0"/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89845" y="1959223"/>
                <a:ext cx="13466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845" y="1959223"/>
                <a:ext cx="1346651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75967" y="2979945"/>
                <a:ext cx="12567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967" y="2979945"/>
                <a:ext cx="1256754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62252" y="3441610"/>
                <a:ext cx="314528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ea typeface="宋体" charset="-122"/>
                  </a:rPr>
                  <a:t>范式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/>
                      </a:rPr>
                      <m:t>：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𝐵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𝐴𝐵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52" y="3441610"/>
                <a:ext cx="3145285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2907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28184" y="4077072"/>
                <a:ext cx="249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zh-CN" altLang="en-US" i="1" dirty="0">
                  <a:solidFill>
                    <a:prstClr val="black"/>
                  </a:solidFill>
                  <a:ea typeface="宋体" charset="-122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077072"/>
                <a:ext cx="2499082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53540" y="4797153"/>
              <a:ext cx="2622501" cy="18722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4167"/>
                    <a:gridCol w="874167"/>
                    <a:gridCol w="874167"/>
                  </a:tblGrid>
                  <a:tr h="624069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𝑨</m:t>
                              </m:r>
                            </m:oMath>
                          </a14:m>
                          <a:r>
                            <a:rPr lang="zh-CN" altLang="en-US" sz="2000" b="1" dirty="0" smtClean="0"/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𝑩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24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24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3095177"/>
                  </p:ext>
                </p:extLst>
              </p:nvPr>
            </p:nvGraphicFramePr>
            <p:xfrm>
              <a:off x="4953540" y="4797153"/>
              <a:ext cx="2622501" cy="18722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4167"/>
                    <a:gridCol w="874167"/>
                    <a:gridCol w="874167"/>
                  </a:tblGrid>
                  <a:tr h="62406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7"/>
                          <a:stretch>
                            <a:fillRect l="-699" t="-980" r="-200699" b="-209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24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24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1" name="组合 20"/>
          <p:cNvGrpSpPr/>
          <p:nvPr/>
        </p:nvGrpSpPr>
        <p:grpSpPr>
          <a:xfrm>
            <a:off x="7689845" y="5517233"/>
            <a:ext cx="1346651" cy="1109737"/>
            <a:chOff x="7689845" y="5517233"/>
            <a:chExt cx="1346651" cy="1109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689845" y="5517233"/>
                  <a:ext cx="13466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845" y="5517233"/>
                  <a:ext cx="1346651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761853" y="6165305"/>
                  <a:ext cx="125675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𝐴𝐵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ea typeface="宋体" charset="-122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1853" y="6165305"/>
                  <a:ext cx="1256754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椭圆 16"/>
          <p:cNvSpPr/>
          <p:nvPr/>
        </p:nvSpPr>
        <p:spPr>
          <a:xfrm>
            <a:off x="6853045" y="5517233"/>
            <a:ext cx="576064" cy="1109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4034447"/>
            <a:ext cx="4392488" cy="9787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prstClr val="black"/>
                </a:solidFill>
              </a:rPr>
              <a:t>规律</a:t>
            </a:r>
            <a:r>
              <a:rPr lang="en-US" altLang="zh-CN" b="1" dirty="0" smtClean="0">
                <a:solidFill>
                  <a:prstClr val="black"/>
                </a:solidFill>
              </a:rPr>
              <a:t>1</a:t>
            </a:r>
            <a:r>
              <a:rPr lang="zh-CN" altLang="en-US" dirty="0" smtClean="0">
                <a:solidFill>
                  <a:prstClr val="black"/>
                </a:solidFill>
              </a:rPr>
              <a:t>：</a:t>
            </a:r>
            <a:r>
              <a:rPr lang="zh-CN" altLang="en-US" dirty="0" smtClean="0">
                <a:solidFill>
                  <a:prstClr val="black"/>
                </a:solidFill>
              </a:rPr>
              <a:t>任何一个布尔函数可表</a:t>
            </a:r>
            <a:r>
              <a:rPr lang="en-US" altLang="zh-CN" dirty="0" smtClean="0">
                <a:solidFill>
                  <a:prstClr val="black"/>
                </a:solidFill>
              </a:rPr>
              <a:t/>
            </a:r>
            <a:br>
              <a:rPr lang="en-US" altLang="zh-CN" dirty="0" smtClean="0">
                <a:solidFill>
                  <a:prstClr val="black"/>
                </a:solidFill>
              </a:rPr>
            </a:br>
            <a:r>
              <a:rPr lang="en-US" altLang="zh-CN" dirty="0" smtClean="0">
                <a:solidFill>
                  <a:prstClr val="black"/>
                </a:solidFill>
              </a:rPr>
              <a:t>              </a:t>
            </a:r>
            <a:r>
              <a:rPr lang="zh-CN" altLang="en-US" dirty="0" smtClean="0">
                <a:solidFill>
                  <a:prstClr val="black"/>
                </a:solidFill>
              </a:rPr>
              <a:t>示为</a:t>
            </a:r>
            <a:r>
              <a:rPr lang="zh-CN" altLang="en-US" b="1" dirty="0" smtClean="0">
                <a:solidFill>
                  <a:srgbClr val="FF0000"/>
                </a:solidFill>
              </a:rPr>
              <a:t>最小项</a:t>
            </a:r>
            <a:r>
              <a:rPr lang="zh-CN" altLang="en-US" dirty="0" smtClean="0">
                <a:solidFill>
                  <a:prstClr val="black"/>
                </a:solidFill>
              </a:rPr>
              <a:t>之和（或）。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5175424"/>
            <a:ext cx="4415746" cy="142192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solidFill>
                  <a:prstClr val="black"/>
                </a:solidFill>
              </a:rPr>
              <a:t>规律</a:t>
            </a:r>
            <a:r>
              <a:rPr lang="en-US" altLang="zh-CN" b="1" dirty="0" smtClean="0">
                <a:solidFill>
                  <a:prstClr val="black"/>
                </a:solidFill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</a:rPr>
              <a:t>：</a:t>
            </a:r>
            <a:endParaRPr lang="en-US" altLang="zh-CN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prstClr val="black"/>
                </a:solidFill>
              </a:rPr>
              <a:t>具有相邻性的最小项可以合并，并消去取值不同的因子。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图形法化简</a:t>
            </a:r>
            <a:endParaRPr lang="zh-CN" altLang="zh-CN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52736"/>
            <a:ext cx="8928992" cy="4180485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实现布尔函数的数字逻辑门的复杂程度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与代数表达式的复杂程度直接相关。</a:t>
            </a:r>
            <a:endParaRPr lang="en-US" altLang="zh-TW" sz="2800" dirty="0" smtClean="0"/>
          </a:p>
          <a:p>
            <a:pPr eaLnBrk="1" hangingPunct="1"/>
            <a:r>
              <a:rPr lang="en-US" altLang="zh-TW" sz="2800" dirty="0" smtClean="0"/>
              <a:t>Logic minimization</a:t>
            </a:r>
          </a:p>
          <a:p>
            <a:pPr lvl="1" eaLnBrk="1" hangingPunct="1"/>
            <a:r>
              <a:rPr lang="zh-CN" altLang="en-US" sz="2400" b="1" dirty="0" smtClean="0"/>
              <a:t>代数方法</a:t>
            </a:r>
            <a:r>
              <a:rPr lang="zh-CN" altLang="en-US" sz="2400" dirty="0" smtClean="0"/>
              <a:t>：没有明确的规则来预测下一步</a:t>
            </a:r>
            <a:endParaRPr lang="en-US" altLang="zh-TW" sz="2400" dirty="0" smtClean="0"/>
          </a:p>
          <a:p>
            <a:pPr lvl="1" eaLnBrk="1" hangingPunct="1"/>
            <a:r>
              <a:rPr lang="zh-CN" altLang="en-US" sz="2400" b="1" dirty="0" smtClean="0">
                <a:solidFill>
                  <a:srgbClr val="FF0000"/>
                </a:solidFill>
              </a:rPr>
              <a:t>卡诺图方法</a:t>
            </a:r>
            <a:r>
              <a:rPr lang="zh-CN" altLang="en-US" sz="2400" dirty="0" smtClean="0"/>
              <a:t>：</a:t>
            </a:r>
            <a:endParaRPr lang="en-US" altLang="zh-TW" sz="2400" dirty="0" smtClean="0"/>
          </a:p>
          <a:p>
            <a:pPr lvl="2" eaLnBrk="1" hangingPunct="1"/>
            <a:r>
              <a:rPr lang="zh-CN" altLang="en-US" dirty="0" smtClean="0"/>
              <a:t>一种方格图，每格代表一个</a:t>
            </a:r>
            <a:r>
              <a:rPr lang="zh-CN" altLang="en-US" b="1" dirty="0" smtClean="0"/>
              <a:t>最小项</a:t>
            </a:r>
            <a:endParaRPr lang="en-US" altLang="zh-TW" b="1" dirty="0" smtClean="0"/>
          </a:p>
          <a:p>
            <a:pPr lvl="2" eaLnBrk="1" hangingPunct="1"/>
            <a:r>
              <a:rPr lang="zh-CN" altLang="en-US" dirty="0" smtClean="0"/>
              <a:t>即标准形式函数的一种可视图表达方法</a:t>
            </a:r>
            <a:endParaRPr lang="en-US" altLang="zh-TW" dirty="0" smtClean="0"/>
          </a:p>
        </p:txBody>
      </p:sp>
      <p:sp>
        <p:nvSpPr>
          <p:cNvPr id="3" name="矩形 2"/>
          <p:cNvSpPr/>
          <p:nvPr/>
        </p:nvSpPr>
        <p:spPr>
          <a:xfrm>
            <a:off x="982722" y="5415784"/>
            <a:ext cx="8136904" cy="1123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卡诺</a:t>
            </a:r>
            <a:r>
              <a:rPr lang="zh-CN" altLang="en-US" dirty="0" smtClean="0"/>
              <a:t>图</a:t>
            </a:r>
            <a:r>
              <a:rPr lang="en-US" altLang="zh-CN" dirty="0" smtClean="0"/>
              <a:t>(</a:t>
            </a:r>
            <a:r>
              <a:rPr lang="en-US" altLang="zh-TW" dirty="0" err="1"/>
              <a:t>Karnaugh</a:t>
            </a:r>
            <a:r>
              <a:rPr lang="en-US" altLang="zh-TW" dirty="0"/>
              <a:t> map</a:t>
            </a:r>
            <a:r>
              <a:rPr lang="en-US" altLang="zh-CN" dirty="0" smtClean="0"/>
              <a:t>)</a:t>
            </a:r>
            <a:r>
              <a:rPr lang="zh-CN" altLang="en-US" dirty="0" smtClean="0"/>
              <a:t>是</a:t>
            </a:r>
            <a:r>
              <a:rPr lang="zh-CN" altLang="en-US" dirty="0"/>
              <a:t>贝尔实验室的电信工程师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莫里斯</a:t>
            </a:r>
            <a:r>
              <a:rPr lang="en-US" altLang="zh-CN" dirty="0"/>
              <a:t>·</a:t>
            </a:r>
            <a:r>
              <a:rPr lang="zh-CN" altLang="en-US" dirty="0"/>
              <a:t>卡诺（</a:t>
            </a:r>
            <a:r>
              <a:rPr lang="en-US" altLang="zh-CN" dirty="0"/>
              <a:t>Maurice </a:t>
            </a:r>
            <a:r>
              <a:rPr lang="en-US" altLang="zh-CN" dirty="0" err="1"/>
              <a:t>Karnaugh</a:t>
            </a:r>
            <a:r>
              <a:rPr lang="zh-CN" altLang="en-US" dirty="0"/>
              <a:t>）在</a:t>
            </a:r>
            <a:r>
              <a:rPr lang="en-US" altLang="zh-CN" dirty="0"/>
              <a:t>1953</a:t>
            </a:r>
            <a:r>
              <a:rPr lang="zh-CN" altLang="en-US" dirty="0"/>
              <a:t>年发明的。</a:t>
            </a:r>
          </a:p>
        </p:txBody>
      </p:sp>
      <p:pic>
        <p:nvPicPr>
          <p:cNvPr id="81922" name="Picture 2" descr="http://www.corradi.junior.nom.br/Karna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480" y="1857018"/>
            <a:ext cx="190500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887255" y="4593322"/>
            <a:ext cx="22212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Maurice </a:t>
            </a:r>
            <a:r>
              <a:rPr lang="en-US" altLang="zh-CN" sz="2000" dirty="0" err="1" smtClean="0"/>
              <a:t>Karnaugh</a:t>
            </a:r>
            <a:endParaRPr lang="en-US" altLang="zh-CN" sz="2000" dirty="0" smtClean="0"/>
          </a:p>
          <a:p>
            <a:pPr algn="ctr"/>
            <a:r>
              <a:rPr lang="en-US" altLang="zh-CN" sz="2000" dirty="0" smtClean="0"/>
              <a:t>(1924 - )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5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9" y="260648"/>
            <a:ext cx="5925506" cy="648072"/>
          </a:xfrm>
        </p:spPr>
        <p:txBody>
          <a:bodyPr/>
          <a:lstStyle/>
          <a:p>
            <a:r>
              <a:rPr lang="zh-CN" altLang="en-US" sz="4000" b="1" dirty="0" smtClean="0"/>
              <a:t>逻辑函数的表示方法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199784" y="0"/>
            <a:ext cx="1944216" cy="2448271"/>
          </a:xfrm>
        </p:spPr>
        <p:txBody>
          <a:bodyPr/>
          <a:lstStyle/>
          <a:p>
            <a:r>
              <a:rPr lang="zh-CN" altLang="en-US" dirty="0" smtClean="0"/>
              <a:t>真值表</a:t>
            </a:r>
            <a:endParaRPr lang="en-US" altLang="zh-CN" dirty="0" smtClean="0"/>
          </a:p>
          <a:p>
            <a:r>
              <a:rPr lang="zh-CN" altLang="en-US" dirty="0"/>
              <a:t>函数</a:t>
            </a:r>
            <a:r>
              <a:rPr lang="zh-CN" altLang="en-US" dirty="0" smtClean="0"/>
              <a:t>式</a:t>
            </a:r>
            <a:endParaRPr lang="en-US" altLang="zh-CN" dirty="0" smtClean="0"/>
          </a:p>
          <a:p>
            <a:r>
              <a:rPr lang="zh-CN" altLang="en-US" dirty="0" smtClean="0"/>
              <a:t>逻辑图</a:t>
            </a:r>
            <a:endParaRPr lang="en-US" altLang="zh-CN" dirty="0" smtClean="0"/>
          </a:p>
          <a:p>
            <a:r>
              <a:rPr lang="zh-CN" altLang="en-US" dirty="0"/>
              <a:t>波形图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980728"/>
            <a:ext cx="33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函数</a:t>
            </a:r>
            <a:r>
              <a:rPr lang="zh-CN" altLang="en-US" sz="2800" b="1" dirty="0">
                <a:solidFill>
                  <a:srgbClr val="0070C0"/>
                </a:solidFill>
              </a:rPr>
              <a:t>式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 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  <a:cs typeface="Calibri"/>
              </a:rPr>
              <a:t>→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逻辑图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2444" y="1503948"/>
                <a:ext cx="39587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)′+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/>
                        </a:rPr>
                        <m:t>′+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44" y="1503948"/>
                <a:ext cx="395871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65613"/>
            <a:ext cx="3972990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74686" y="4077072"/>
            <a:ext cx="4785928" cy="2736303"/>
            <a:chOff x="374686" y="4077072"/>
            <a:chExt cx="4785928" cy="2736303"/>
          </a:xfrm>
        </p:grpSpPr>
        <p:sp>
          <p:nvSpPr>
            <p:cNvPr id="11" name="TextBox 10"/>
            <p:cNvSpPr txBox="1"/>
            <p:nvPr/>
          </p:nvSpPr>
          <p:spPr>
            <a:xfrm>
              <a:off x="374686" y="4077072"/>
              <a:ext cx="3477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zh-CN" altLang="en-US" sz="2800" b="1" dirty="0" smtClean="0">
                  <a:solidFill>
                    <a:srgbClr val="0070C0"/>
                  </a:solidFill>
                </a:rPr>
                <a:t>逻辑图  </a:t>
              </a:r>
              <a:r>
                <a:rPr lang="zh-CN" altLang="en-US" sz="2800" dirty="0" smtClean="0">
                  <a:solidFill>
                    <a:srgbClr val="0070C0"/>
                  </a:solidFill>
                  <a:latin typeface="楷体" pitchFamily="49" charset="-122"/>
                  <a:ea typeface="楷体" pitchFamily="49" charset="-122"/>
                  <a:cs typeface="Calibri"/>
                </a:rPr>
                <a:t>→</a:t>
              </a:r>
              <a:r>
                <a:rPr lang="zh-CN" altLang="en-US" sz="2800" b="1" dirty="0" smtClean="0">
                  <a:solidFill>
                    <a:srgbClr val="0070C0"/>
                  </a:solidFill>
                </a:rPr>
                <a:t>  函数式</a:t>
              </a:r>
              <a:endParaRPr lang="zh-CN" altLang="en-US" sz="2800" b="1" dirty="0">
                <a:solidFill>
                  <a:srgbClr val="0070C0"/>
                </a:solidFill>
              </a:endParaRPr>
            </a:p>
          </p:txBody>
        </p:sp>
        <p:pic>
          <p:nvPicPr>
            <p:cNvPr id="117764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544"/>
            <a:stretch/>
          </p:blipFill>
          <p:spPr bwMode="auto">
            <a:xfrm>
              <a:off x="968613" y="4570214"/>
              <a:ext cx="4192001" cy="22431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09587" y="4668354"/>
                <a:ext cx="38549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)′)′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87" y="4668354"/>
                <a:ext cx="3854901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65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635896" y="3429000"/>
            <a:ext cx="4953000" cy="3195638"/>
            <a:chOff x="1524000" y="3617738"/>
            <a:chExt cx="4953000" cy="3195638"/>
          </a:xfrm>
        </p:grpSpPr>
        <p:pic>
          <p:nvPicPr>
            <p:cNvPr id="68" name="Picture 5" descr="C:\jobs\Marries\ch03\tiff\AACFLMZ0.t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3617738"/>
              <a:ext cx="4953000" cy="3195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9" name="Object 6"/>
            <p:cNvGraphicFramePr>
              <a:graphicFrameLocks noChangeAspect="1"/>
            </p:cNvGraphicFramePr>
            <p:nvPr>
              <p:extLst/>
            </p:nvPr>
          </p:nvGraphicFramePr>
          <p:xfrm>
            <a:off x="1668016" y="6165304"/>
            <a:ext cx="4771913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176" name="位图图像" r:id="rId5" imgW="4334480" imgH="304923" progId="Paint.Picture">
                    <p:embed/>
                  </p:oleObj>
                </mc:Choice>
                <mc:Fallback>
                  <p:oleObj name="位图图像" r:id="rId5" imgW="4334480" imgH="304923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8016" y="6165304"/>
                          <a:ext cx="4771913" cy="369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/>
          <a:lstStyle/>
          <a:p>
            <a:r>
              <a:rPr lang="en-US" altLang="zh-CN" dirty="0" smtClean="0"/>
              <a:t>Two-Variable K-Map Method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95536" y="908720"/>
            <a:ext cx="2214079" cy="2273512"/>
            <a:chOff x="467544" y="1268760"/>
            <a:chExt cx="2214079" cy="2273512"/>
          </a:xfrm>
        </p:grpSpPr>
        <p:sp>
          <p:nvSpPr>
            <p:cNvPr id="3" name="矩形 2"/>
            <p:cNvSpPr/>
            <p:nvPr/>
          </p:nvSpPr>
          <p:spPr>
            <a:xfrm>
              <a:off x="1061623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" name="直接连接符 4"/>
            <p:cNvCxnSpPr>
              <a:stCxn id="3" idx="1"/>
              <a:endCxn id="3" idx="3"/>
            </p:cNvCxnSpPr>
            <p:nvPr/>
          </p:nvCxnSpPr>
          <p:spPr>
            <a:xfrm>
              <a:off x="1061623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>
              <a:stCxn id="3" idx="0"/>
              <a:endCxn id="3" idx="2"/>
            </p:cNvCxnSpPr>
            <p:nvPr/>
          </p:nvCxnSpPr>
          <p:spPr>
            <a:xfrm>
              <a:off x="1871623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H="1" flipV="1">
              <a:off x="694368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02007" y="1268760"/>
                  <a:ext cx="4576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007" y="1268760"/>
                  <a:ext cx="457625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67544" y="1599183"/>
                  <a:ext cx="453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44" y="1599183"/>
                  <a:ext cx="453649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84871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871" y="1516722"/>
                  <a:ext cx="407483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076959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59" y="1516722"/>
                  <a:ext cx="407483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36125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25" y="2164794"/>
                  <a:ext cx="407483" cy="40011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636125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125" y="2956882"/>
                  <a:ext cx="407483" cy="40011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213537" y="216479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37" y="2164794"/>
                  <a:ext cx="550151" cy="400110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005625" y="216479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625" y="2164794"/>
                  <a:ext cx="550151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213537" y="2956882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537" y="2956882"/>
                  <a:ext cx="550151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005625" y="2956882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625" y="2956882"/>
                  <a:ext cx="55015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/>
          <p:cNvGrpSpPr/>
          <p:nvPr/>
        </p:nvGrpSpPr>
        <p:grpSpPr>
          <a:xfrm>
            <a:off x="3366033" y="908720"/>
            <a:ext cx="2214079" cy="2273512"/>
            <a:chOff x="3366033" y="1268760"/>
            <a:chExt cx="2214079" cy="2273512"/>
          </a:xfrm>
        </p:grpSpPr>
        <p:sp>
          <p:nvSpPr>
            <p:cNvPr id="31" name="矩形 30"/>
            <p:cNvSpPr/>
            <p:nvPr/>
          </p:nvSpPr>
          <p:spPr>
            <a:xfrm>
              <a:off x="3960112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stCxn id="31" idx="1"/>
              <a:endCxn id="31" idx="3"/>
            </p:cNvCxnSpPr>
            <p:nvPr/>
          </p:nvCxnSpPr>
          <p:spPr>
            <a:xfrm>
              <a:off x="3960112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1" idx="0"/>
              <a:endCxn id="31" idx="2"/>
            </p:cNvCxnSpPr>
            <p:nvPr/>
          </p:nvCxnSpPr>
          <p:spPr>
            <a:xfrm>
              <a:off x="4770112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3592857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700496" y="1268760"/>
                  <a:ext cx="4576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496" y="1268760"/>
                  <a:ext cx="457625" cy="461665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366033" y="1599183"/>
                  <a:ext cx="453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33" y="1599183"/>
                  <a:ext cx="453649" cy="461665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183360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360" y="1516722"/>
                  <a:ext cx="407483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4975448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448" y="1516722"/>
                  <a:ext cx="407483" cy="40011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534614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14" y="2164794"/>
                  <a:ext cx="407483" cy="400110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3534614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14" y="2956882"/>
                  <a:ext cx="407483" cy="400110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995936" y="2164794"/>
                  <a:ext cx="7278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64794"/>
                  <a:ext cx="727828" cy="400110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866390" y="2164794"/>
                  <a:ext cx="6417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390" y="2164794"/>
                  <a:ext cx="641714" cy="400110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4037501" y="2956882"/>
                  <a:ext cx="6435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01" y="2956882"/>
                  <a:ext cx="643574" cy="400110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4894973" y="2956882"/>
                  <a:ext cx="5497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𝑥𝑦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973" y="2956882"/>
                  <a:ext cx="549702" cy="400110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/>
          <p:cNvGrpSpPr/>
          <p:nvPr/>
        </p:nvGrpSpPr>
        <p:grpSpPr>
          <a:xfrm>
            <a:off x="6390369" y="908720"/>
            <a:ext cx="2214079" cy="2273512"/>
            <a:chOff x="6318361" y="1268760"/>
            <a:chExt cx="2214079" cy="2273512"/>
          </a:xfrm>
        </p:grpSpPr>
        <p:sp>
          <p:nvSpPr>
            <p:cNvPr id="49" name="矩形 48"/>
            <p:cNvSpPr/>
            <p:nvPr/>
          </p:nvSpPr>
          <p:spPr>
            <a:xfrm>
              <a:off x="6912440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0" name="直接连接符 49"/>
            <p:cNvCxnSpPr>
              <a:stCxn id="49" idx="1"/>
              <a:endCxn id="49" idx="3"/>
            </p:cNvCxnSpPr>
            <p:nvPr/>
          </p:nvCxnSpPr>
          <p:spPr>
            <a:xfrm>
              <a:off x="6912440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49" idx="0"/>
              <a:endCxn id="49" idx="2"/>
            </p:cNvCxnSpPr>
            <p:nvPr/>
          </p:nvCxnSpPr>
          <p:spPr>
            <a:xfrm>
              <a:off x="7722440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 flipV="1">
              <a:off x="6545185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6652824" y="1268760"/>
                  <a:ext cx="4576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824" y="1268760"/>
                  <a:ext cx="457625" cy="461665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6318361" y="1599183"/>
                  <a:ext cx="453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8361" y="1599183"/>
                  <a:ext cx="453649" cy="461665"/>
                </a:xfrm>
                <a:prstGeom prst="rect">
                  <a:avLst/>
                </a:prstGeom>
                <a:blipFill rotWithShape="1"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7135688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688" y="1516722"/>
                  <a:ext cx="407483" cy="400110"/>
                </a:xfrm>
                <a:prstGeom prst="rect">
                  <a:avLst/>
                </a:prstGeom>
                <a:blipFill rotWithShape="1"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7927776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7776" y="1516722"/>
                  <a:ext cx="407483" cy="400110"/>
                </a:xfrm>
                <a:prstGeom prst="rect">
                  <a:avLst/>
                </a:prstGeom>
                <a:blipFill rotWithShape="1"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6486942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942" y="2164794"/>
                  <a:ext cx="407483" cy="400110"/>
                </a:xfrm>
                <a:prstGeom prst="rect">
                  <a:avLst/>
                </a:prstGeom>
                <a:blipFill rotWithShape="1"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6486942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6942" y="2956882"/>
                  <a:ext cx="407483" cy="400110"/>
                </a:xfrm>
                <a:prstGeom prst="rect">
                  <a:avLst/>
                </a:prstGeom>
                <a:blipFill rotWithShape="1"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020272" y="2164794"/>
                  <a:ext cx="5992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164794"/>
                  <a:ext cx="599267" cy="400110"/>
                </a:xfrm>
                <a:prstGeom prst="rect">
                  <a:avLst/>
                </a:prstGeom>
                <a:blipFill rotWithShape="1">
                  <a:blip r:embed="rId33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861165" y="2164794"/>
                  <a:ext cx="5933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1165" y="2164794"/>
                  <a:ext cx="593303" cy="400110"/>
                </a:xfrm>
                <a:prstGeom prst="rect">
                  <a:avLst/>
                </a:prstGeom>
                <a:blipFill rotWithShape="1">
                  <a:blip r:embed="rId3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020272" y="2956882"/>
                  <a:ext cx="5992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956882"/>
                  <a:ext cx="599267" cy="400110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7861165" y="2956882"/>
                  <a:ext cx="59926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1165" y="2956882"/>
                  <a:ext cx="599267" cy="400110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组合 70"/>
          <p:cNvGrpSpPr/>
          <p:nvPr/>
        </p:nvGrpSpPr>
        <p:grpSpPr>
          <a:xfrm>
            <a:off x="413705" y="3429000"/>
            <a:ext cx="2214079" cy="2273512"/>
            <a:chOff x="3366033" y="1268760"/>
            <a:chExt cx="2214079" cy="2273512"/>
          </a:xfrm>
        </p:grpSpPr>
        <p:sp>
          <p:nvSpPr>
            <p:cNvPr id="72" name="矩形 71"/>
            <p:cNvSpPr/>
            <p:nvPr/>
          </p:nvSpPr>
          <p:spPr>
            <a:xfrm>
              <a:off x="3960112" y="1922272"/>
              <a:ext cx="1620000" cy="16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/>
            <p:cNvCxnSpPr>
              <a:stCxn id="72" idx="1"/>
              <a:endCxn id="72" idx="3"/>
            </p:cNvCxnSpPr>
            <p:nvPr/>
          </p:nvCxnSpPr>
          <p:spPr>
            <a:xfrm>
              <a:off x="3960112" y="2732272"/>
              <a:ext cx="162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>
              <a:stCxn id="72" idx="0"/>
              <a:endCxn id="72" idx="2"/>
            </p:cNvCxnSpPr>
            <p:nvPr/>
          </p:nvCxnSpPr>
          <p:spPr>
            <a:xfrm>
              <a:off x="4770112" y="1922272"/>
              <a:ext cx="0" cy="162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 flipV="1">
              <a:off x="3592857" y="1499592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3700496" y="1268760"/>
                  <a:ext cx="4576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0496" y="1268760"/>
                  <a:ext cx="457625" cy="461665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3366033" y="1599183"/>
                  <a:ext cx="453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033" y="1599183"/>
                  <a:ext cx="453649" cy="461665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/>
                <p:cNvSpPr txBox="1"/>
                <p:nvPr/>
              </p:nvSpPr>
              <p:spPr>
                <a:xfrm>
                  <a:off x="4183360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8" name="TextBox 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360" y="1516722"/>
                  <a:ext cx="407483" cy="400110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4975448" y="151672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448" y="1516722"/>
                  <a:ext cx="407483" cy="40011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/>
                <p:cNvSpPr txBox="1"/>
                <p:nvPr/>
              </p:nvSpPr>
              <p:spPr>
                <a:xfrm>
                  <a:off x="3534614" y="2164794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0" name="TextBox 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14" y="2164794"/>
                  <a:ext cx="407483" cy="400110"/>
                </a:xfrm>
                <a:prstGeom prst="rect">
                  <a:avLst/>
                </a:prstGeom>
                <a:blipFill rotWithShape="1"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3534614" y="295688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4614" y="2956882"/>
                  <a:ext cx="407483" cy="400110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3995936" y="2164794"/>
                  <a:ext cx="72782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2164794"/>
                  <a:ext cx="727828" cy="40011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866390" y="2164794"/>
                  <a:ext cx="64171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6390" y="2164794"/>
                  <a:ext cx="641714" cy="400110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4037501" y="2956882"/>
                  <a:ext cx="6435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7501" y="2956882"/>
                  <a:ext cx="643574" cy="400110"/>
                </a:xfrm>
                <a:prstGeom prst="rect">
                  <a:avLst/>
                </a:prstGeom>
                <a:blipFill rotWithShape="1">
                  <a:blip r:embed="rId45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4894973" y="2956882"/>
                  <a:ext cx="54970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𝑥𝑦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973" y="2956882"/>
                  <a:ext cx="549702" cy="400110"/>
                </a:xfrm>
                <a:prstGeom prst="rect">
                  <a:avLst/>
                </a:prstGeom>
                <a:blipFill rotWithShape="1">
                  <a:blip r:embed="rId46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圆角矩形 66"/>
          <p:cNvSpPr/>
          <p:nvPr/>
        </p:nvSpPr>
        <p:spPr>
          <a:xfrm>
            <a:off x="1118485" y="5085184"/>
            <a:ext cx="1423844" cy="5246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83568" y="5869140"/>
                <a:ext cx="21915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𝑥𝑦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altLang="zh-CN" sz="2000" b="0" i="1" dirty="0" smtClean="0">
                  <a:latin typeface="Cambria Math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869140"/>
                <a:ext cx="2191562" cy="400110"/>
              </a:xfrm>
              <a:prstGeom prst="rect">
                <a:avLst/>
              </a:prstGeom>
              <a:blipFill rotWithShape="1">
                <a:blip r:embed="rId47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899592" y="6269250"/>
                <a:ext cx="150368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269250"/>
                <a:ext cx="1503681" cy="400110"/>
              </a:xfrm>
              <a:prstGeom prst="rect">
                <a:avLst/>
              </a:prstGeom>
              <a:blipFill rotWithShape="1">
                <a:blip r:embed="rId4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87" name="圆角矩形 86"/>
          <p:cNvSpPr/>
          <p:nvPr/>
        </p:nvSpPr>
        <p:spPr>
          <a:xfrm>
            <a:off x="7074478" y="5054833"/>
            <a:ext cx="1423844" cy="5246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7933172" y="4262744"/>
            <a:ext cx="583175" cy="134712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24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/>
          <a:p>
            <a:r>
              <a:rPr lang="en-US" altLang="zh-CN" b="1" dirty="0" smtClean="0"/>
              <a:t>Three</a:t>
            </a:r>
            <a:r>
              <a:rPr lang="en-US" altLang="zh-CN" dirty="0" smtClean="0"/>
              <a:t>-Variable K-Map Method</a:t>
            </a:r>
          </a:p>
        </p:txBody>
      </p:sp>
      <p:grpSp>
        <p:nvGrpSpPr>
          <p:cNvPr id="186" name="组合 185"/>
          <p:cNvGrpSpPr/>
          <p:nvPr/>
        </p:nvGrpSpPr>
        <p:grpSpPr>
          <a:xfrm>
            <a:off x="350617" y="1009935"/>
            <a:ext cx="3141263" cy="1987017"/>
            <a:chOff x="5103766" y="1124744"/>
            <a:chExt cx="3141263" cy="1987017"/>
          </a:xfrm>
        </p:grpSpPr>
        <p:sp>
          <p:nvSpPr>
            <p:cNvPr id="187" name="矩形 186"/>
            <p:cNvSpPr/>
            <p:nvPr/>
          </p:nvSpPr>
          <p:spPr>
            <a:xfrm>
              <a:off x="5697845" y="1851761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8" name="直接连接符 187"/>
            <p:cNvCxnSpPr>
              <a:stCxn id="187" idx="1"/>
              <a:endCxn id="187" idx="3"/>
            </p:cNvCxnSpPr>
            <p:nvPr/>
          </p:nvCxnSpPr>
          <p:spPr>
            <a:xfrm>
              <a:off x="5697845" y="2481761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187" idx="0"/>
              <a:endCxn id="187" idx="2"/>
            </p:cNvCxnSpPr>
            <p:nvPr/>
          </p:nvCxnSpPr>
          <p:spPr>
            <a:xfrm>
              <a:off x="6327845" y="1851761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H="1" flipV="1">
              <a:off x="5330590" y="1427584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TextBox 190"/>
                <p:cNvSpPr txBox="1"/>
                <p:nvPr/>
              </p:nvSpPr>
              <p:spPr>
                <a:xfrm>
                  <a:off x="5391798" y="1124744"/>
                  <a:ext cx="60670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𝑦𝑧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TextBox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1798" y="1124744"/>
                  <a:ext cx="606705" cy="461665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2" name="TextBox 191"/>
                <p:cNvSpPr txBox="1"/>
                <p:nvPr/>
              </p:nvSpPr>
              <p:spPr>
                <a:xfrm>
                  <a:off x="5103766" y="1527175"/>
                  <a:ext cx="453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0" name="TextBox 1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766" y="1527175"/>
                  <a:ext cx="453649" cy="461665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/>
                <p:cNvSpPr txBox="1"/>
                <p:nvPr/>
              </p:nvSpPr>
              <p:spPr>
                <a:xfrm>
                  <a:off x="5751838" y="144471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1" name="TextBox 1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1838" y="1444714"/>
                  <a:ext cx="550151" cy="400110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/>
                <p:cNvSpPr txBox="1"/>
                <p:nvPr/>
              </p:nvSpPr>
              <p:spPr>
                <a:xfrm>
                  <a:off x="6386055" y="144471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2" name="TextBox 1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6055" y="1444714"/>
                  <a:ext cx="550151" cy="400110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TextBox 194"/>
                <p:cNvSpPr txBox="1"/>
                <p:nvPr/>
              </p:nvSpPr>
              <p:spPr>
                <a:xfrm>
                  <a:off x="5272347" y="1988840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47" y="1988840"/>
                  <a:ext cx="407483" cy="400110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TextBox 195"/>
                <p:cNvSpPr txBox="1"/>
                <p:nvPr/>
              </p:nvSpPr>
              <p:spPr>
                <a:xfrm>
                  <a:off x="5272347" y="2609202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14" name="TextBox 1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2347" y="2609202"/>
                  <a:ext cx="407483" cy="40011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/>
                <p:cNvSpPr txBox="1"/>
                <p:nvPr/>
              </p:nvSpPr>
              <p:spPr>
                <a:xfrm>
                  <a:off x="5635532" y="1988840"/>
                  <a:ext cx="745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5532" y="1988840"/>
                  <a:ext cx="745011" cy="369332"/>
                </a:xfrm>
                <a:prstGeom prst="rect">
                  <a:avLst/>
                </a:prstGeom>
                <a:blipFill rotWithShape="1">
                  <a:blip r:embed="rId4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矩形 197"/>
            <p:cNvSpPr/>
            <p:nvPr/>
          </p:nvSpPr>
          <p:spPr>
            <a:xfrm>
              <a:off x="6951661" y="1851761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9" name="直接连接符 198"/>
            <p:cNvCxnSpPr>
              <a:stCxn id="198" idx="1"/>
              <a:endCxn id="198" idx="3"/>
            </p:cNvCxnSpPr>
            <p:nvPr/>
          </p:nvCxnSpPr>
          <p:spPr>
            <a:xfrm>
              <a:off x="6951661" y="2481761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98" idx="0"/>
              <a:endCxn id="198" idx="2"/>
            </p:cNvCxnSpPr>
            <p:nvPr/>
          </p:nvCxnSpPr>
          <p:spPr>
            <a:xfrm>
              <a:off x="7581661" y="1851761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1" name="TextBox 200"/>
                <p:cNvSpPr txBox="1"/>
                <p:nvPr/>
              </p:nvSpPr>
              <p:spPr>
                <a:xfrm>
                  <a:off x="6991799" y="1447708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1" name="TextBox 2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799" y="1447708"/>
                  <a:ext cx="550151" cy="400110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Box 201"/>
                <p:cNvSpPr txBox="1"/>
                <p:nvPr/>
              </p:nvSpPr>
              <p:spPr>
                <a:xfrm>
                  <a:off x="7626016" y="1447708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02" name="TextBox 2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6016" y="1447708"/>
                  <a:ext cx="550151" cy="40011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3" name="TextBox 202"/>
                <p:cNvSpPr txBox="1"/>
                <p:nvPr/>
              </p:nvSpPr>
              <p:spPr>
                <a:xfrm>
                  <a:off x="6300192" y="1988840"/>
                  <a:ext cx="6828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128" name="TextBox 1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92" y="1988840"/>
                  <a:ext cx="682879" cy="369332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/>
                <p:cNvSpPr txBox="1"/>
                <p:nvPr/>
              </p:nvSpPr>
              <p:spPr>
                <a:xfrm>
                  <a:off x="5652120" y="2609202"/>
                  <a:ext cx="6845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129" name="TextBox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120" y="2609202"/>
                  <a:ext cx="684546" cy="369332"/>
                </a:xfrm>
                <a:prstGeom prst="rect">
                  <a:avLst/>
                </a:prstGeom>
                <a:blipFill rotWithShape="1">
                  <a:blip r:embed="rId4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325851" y="2609202"/>
                  <a:ext cx="6224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130" name="TextBox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5851" y="2609202"/>
                  <a:ext cx="622413" cy="369332"/>
                </a:xfrm>
                <a:prstGeom prst="rect">
                  <a:avLst/>
                </a:prstGeom>
                <a:blipFill rotWithShape="1">
                  <a:blip r:embed="rId4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6966118" y="1988840"/>
                  <a:ext cx="6528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𝑦𝑧</m:t>
                        </m:r>
                        <m:r>
                          <a:rPr lang="en-US" altLang="zh-CN" sz="1800" b="0" i="1" spc="-15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118" y="1988840"/>
                  <a:ext cx="652871" cy="369332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7562150" y="1988840"/>
                  <a:ext cx="6828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𝑦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150" y="1988840"/>
                  <a:ext cx="682879" cy="369332"/>
                </a:xfrm>
                <a:prstGeom prst="rect">
                  <a:avLst/>
                </a:prstGeom>
                <a:blipFill rotWithShape="1">
                  <a:blip r:embed="rId4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/>
                <p:cNvSpPr txBox="1"/>
                <p:nvPr/>
              </p:nvSpPr>
              <p:spPr>
                <a:xfrm>
                  <a:off x="7572026" y="2609202"/>
                  <a:ext cx="54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𝑥𝑦𝑧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208" name="TextBox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2026" y="2609202"/>
                  <a:ext cx="549318" cy="369332"/>
                </a:xfrm>
                <a:prstGeom prst="rect">
                  <a:avLst/>
                </a:prstGeom>
                <a:blipFill rotWithShape="1">
                  <a:blip r:embed="rId49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7006825" y="2609202"/>
                  <a:ext cx="5854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𝑥𝑦𝑧</m:t>
                        </m:r>
                        <m:r>
                          <a:rPr lang="en-US" altLang="zh-CN" sz="1800" b="0" i="1" spc="-15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825" y="2609202"/>
                  <a:ext cx="585417" cy="369332"/>
                </a:xfrm>
                <a:prstGeom prst="rect">
                  <a:avLst/>
                </a:prstGeom>
                <a:blipFill rotWithShape="1">
                  <a:blip r:embed="rId50"/>
                  <a:stretch>
                    <a:fillRect b="-163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1" name="表格 2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9512" y="3212976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11" name="表格 2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340906"/>
                  </p:ext>
                </p:extLst>
              </p:nvPr>
            </p:nvGraphicFramePr>
            <p:xfrm>
              <a:off x="179512" y="3212976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51"/>
                          <a:stretch>
                            <a:fillRect l="-826" t="-980" r="-33471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7623965" y="4534081"/>
                <a:ext cx="14500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965" y="4534081"/>
                <a:ext cx="1450012" cy="461665"/>
              </a:xfrm>
              <a:prstGeom prst="rect">
                <a:avLst/>
              </a:prstGeom>
              <a:blipFill rotWithShape="1">
                <a:blip r:embed="rId52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7587022" y="3781490"/>
                <a:ext cx="1500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22" y="3781490"/>
                <a:ext cx="1500603" cy="461665"/>
              </a:xfrm>
              <a:prstGeom prst="rect">
                <a:avLst/>
              </a:prstGeom>
              <a:blipFill rotWithShape="1">
                <a:blip r:embed="rId53"/>
                <a:stretch>
                  <a:fillRect l="-407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7503449" y="3319825"/>
                <a:ext cx="1605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′=1</m:t>
                      </m:r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49" y="3319825"/>
                <a:ext cx="1605055" cy="461665"/>
              </a:xfrm>
              <a:prstGeom prst="rect">
                <a:avLst/>
              </a:prstGeom>
              <a:blipFill rotWithShape="0">
                <a:blip r:embed="rId54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7575457" y="4976009"/>
                <a:ext cx="14953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𝑥𝑦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′=1</m:t>
                      </m:r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457" y="4976009"/>
                <a:ext cx="1495345" cy="461665"/>
              </a:xfrm>
              <a:prstGeom prst="rect">
                <a:avLst/>
              </a:prstGeom>
              <a:blipFill rotWithShape="0">
                <a:blip r:embed="rId55"/>
                <a:stretch>
                  <a:fillRect l="-408" b="-2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11161" y="2996952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9673"/>
                    <a:gridCol w="655210"/>
                    <a:gridCol w="652442"/>
                    <a:gridCol w="652442"/>
                  </a:tblGrid>
                  <a:tr h="404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4090919"/>
                  </p:ext>
                </p:extLst>
              </p:nvPr>
            </p:nvGraphicFramePr>
            <p:xfrm>
              <a:off x="4911161" y="2996952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9673"/>
                    <a:gridCol w="655210"/>
                    <a:gridCol w="652442"/>
                    <a:gridCol w="652442"/>
                  </a:tblGrid>
                  <a:tr h="4044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7"/>
                          <a:stretch>
                            <a:fillRect l="-935" t="-1515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7"/>
                          <a:stretch>
                            <a:fillRect l="-100935" t="-1515" r="-2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7"/>
                          <a:stretch>
                            <a:fillRect l="-200935" t="-1515" r="-1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7"/>
                          <a:stretch>
                            <a:fillRect l="-300935" t="-1515" b="-824242"/>
                          </a:stretch>
                        </a:blipFill>
                      </a:tcPr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grpSp>
        <p:nvGrpSpPr>
          <p:cNvPr id="3" name="组合 2"/>
          <p:cNvGrpSpPr/>
          <p:nvPr/>
        </p:nvGrpSpPr>
        <p:grpSpPr>
          <a:xfrm>
            <a:off x="971600" y="982469"/>
            <a:ext cx="7800963" cy="3896282"/>
            <a:chOff x="971600" y="982469"/>
            <a:chExt cx="7800963" cy="3896282"/>
          </a:xfrm>
        </p:grpSpPr>
        <p:sp>
          <p:nvSpPr>
            <p:cNvPr id="216" name="圆角矩形 215"/>
            <p:cNvSpPr/>
            <p:nvPr/>
          </p:nvSpPr>
          <p:spPr>
            <a:xfrm>
              <a:off x="971600" y="3875281"/>
              <a:ext cx="504056" cy="100347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3923928" y="982469"/>
                  <a:ext cx="4848635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𝐹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982469"/>
                  <a:ext cx="4848635" cy="646331"/>
                </a:xfrm>
                <a:prstGeom prst="rect">
                  <a:avLst/>
                </a:prstGeom>
                <a:blipFill rotWithShape="1">
                  <a:blip r:embed="rId5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/>
                <p:cNvSpPr txBox="1"/>
                <p:nvPr/>
              </p:nvSpPr>
              <p:spPr>
                <a:xfrm>
                  <a:off x="4244091" y="1486525"/>
                  <a:ext cx="415838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219" name="TextBox 2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091" y="1486525"/>
                  <a:ext cx="4158382" cy="646331"/>
                </a:xfrm>
                <a:prstGeom prst="rect">
                  <a:avLst/>
                </a:prstGeom>
                <a:blipFill rotWithShape="1">
                  <a:blip r:embed="rId5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/>
                <p:cNvSpPr txBox="1"/>
                <p:nvPr/>
              </p:nvSpPr>
              <p:spPr>
                <a:xfrm>
                  <a:off x="4239256" y="1990581"/>
                  <a:ext cx="201106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en-US" altLang="zh-CN" b="0" dirty="0" smtClean="0"/>
                </a:p>
              </p:txBody>
            </p:sp>
          </mc:Choice>
          <mc:Fallback xmlns="">
            <p:sp>
              <p:nvSpPr>
                <p:cNvPr id="220" name="TextBox 2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9256" y="1990581"/>
                  <a:ext cx="2011063" cy="646331"/>
                </a:xfrm>
                <a:prstGeom prst="rect">
                  <a:avLst/>
                </a:prstGeom>
                <a:blipFill rotWithShape="1">
                  <a:blip r:embed="rId5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/>
          <p:cNvSpPr txBox="1"/>
          <p:nvPr/>
        </p:nvSpPr>
        <p:spPr>
          <a:xfrm>
            <a:off x="3419872" y="3781489"/>
            <a:ext cx="14670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相邻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r>
              <a:rPr lang="zh-CN" altLang="en-US" sz="2000" dirty="0"/>
              <a:t>最小项相差</a:t>
            </a:r>
            <a:endParaRPr lang="en-US" altLang="zh-CN" sz="2000" dirty="0"/>
          </a:p>
          <a:p>
            <a:r>
              <a:rPr lang="zh-CN" altLang="en-US" sz="2000" dirty="0"/>
              <a:t>一个变量。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79512" y="5040166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1669488"/>
                  </p:ext>
                </p:extLst>
              </p:nvPr>
            </p:nvGraphicFramePr>
            <p:xfrm>
              <a:off x="179512" y="5040166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60"/>
                          <a:stretch>
                            <a:fillRect l="-826" r="-334711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8" name="组合 17"/>
          <p:cNvGrpSpPr/>
          <p:nvPr/>
        </p:nvGrpSpPr>
        <p:grpSpPr>
          <a:xfrm>
            <a:off x="971600" y="5692880"/>
            <a:ext cx="1743602" cy="1003470"/>
            <a:chOff x="1115616" y="5692880"/>
            <a:chExt cx="1743602" cy="1003470"/>
          </a:xfrm>
        </p:grpSpPr>
        <p:sp>
          <p:nvSpPr>
            <p:cNvPr id="222" name="圆角矩形 221"/>
            <p:cNvSpPr/>
            <p:nvPr/>
          </p:nvSpPr>
          <p:spPr>
            <a:xfrm>
              <a:off x="1115616" y="5692880"/>
              <a:ext cx="504056" cy="100347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圆角矩形 222"/>
            <p:cNvSpPr/>
            <p:nvPr/>
          </p:nvSpPr>
          <p:spPr>
            <a:xfrm>
              <a:off x="1732623" y="5705960"/>
              <a:ext cx="1126595" cy="46800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458512" y="512757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格雷码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 rot="1530409">
            <a:off x="4311431" y="5230004"/>
            <a:ext cx="4112023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spc="300" dirty="0" smtClean="0">
                <a:solidFill>
                  <a:srgbClr val="FF0000"/>
                </a:solidFill>
              </a:rPr>
              <a:t>K</a:t>
            </a:r>
            <a:r>
              <a:rPr lang="zh-CN" altLang="en-US" sz="3200" b="1" spc="300" dirty="0" smtClean="0">
                <a:solidFill>
                  <a:srgbClr val="FF0000"/>
                </a:solidFill>
              </a:rPr>
              <a:t>图竖过来如何呢？</a:t>
            </a:r>
            <a:endParaRPr lang="zh-CN" altLang="en-US" sz="3200" b="1" spc="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936104"/>
          </a:xfrm>
        </p:spPr>
        <p:txBody>
          <a:bodyPr/>
          <a:lstStyle/>
          <a:p>
            <a:r>
              <a:rPr lang="en-US" altLang="zh-CN" b="1" dirty="0" smtClean="0"/>
              <a:t>Three</a:t>
            </a:r>
            <a:r>
              <a:rPr lang="en-US" altLang="zh-CN" dirty="0" smtClean="0"/>
              <a:t>-Variable K-Map Method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7623965" y="4534081"/>
                <a:ext cx="14500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965" y="4534081"/>
                <a:ext cx="1450012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/>
              <p:cNvSpPr txBox="1"/>
              <p:nvPr/>
            </p:nvSpPr>
            <p:spPr>
              <a:xfrm>
                <a:off x="7587022" y="3781490"/>
                <a:ext cx="15006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3" name="TextBox 2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22" y="3781490"/>
                <a:ext cx="1500603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07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Box 213"/>
              <p:cNvSpPr txBox="1"/>
              <p:nvPr/>
            </p:nvSpPr>
            <p:spPr>
              <a:xfrm>
                <a:off x="7503449" y="3319825"/>
                <a:ext cx="16050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′=1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4" name="TextBox 2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449" y="3319825"/>
                <a:ext cx="1605055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/>
              <p:cNvSpPr txBox="1"/>
              <p:nvPr/>
            </p:nvSpPr>
            <p:spPr>
              <a:xfrm>
                <a:off x="7575457" y="4976009"/>
                <a:ext cx="14953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′=1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5" name="TextBox 2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457" y="4976009"/>
                <a:ext cx="149534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08"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Box 216"/>
              <p:cNvSpPr txBox="1"/>
              <p:nvPr/>
            </p:nvSpPr>
            <p:spPr>
              <a:xfrm>
                <a:off x="3972477" y="982469"/>
                <a:ext cx="47482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′+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17" name="TextBox 2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477" y="982469"/>
                <a:ext cx="4748223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11161" y="2996952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9673"/>
                    <a:gridCol w="655210"/>
                    <a:gridCol w="652442"/>
                    <a:gridCol w="652442"/>
                  </a:tblGrid>
                  <a:tr h="404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dirty="0" smtClean="0">
                                    <a:latin typeface="Cambria Math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18" name="表格 2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4061692"/>
                  </p:ext>
                </p:extLst>
              </p:nvPr>
            </p:nvGraphicFramePr>
            <p:xfrm>
              <a:off x="4911161" y="2996952"/>
              <a:ext cx="2609767" cy="36404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9673"/>
                    <a:gridCol w="655210"/>
                    <a:gridCol w="652442"/>
                    <a:gridCol w="652442"/>
                  </a:tblGrid>
                  <a:tr h="40449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8"/>
                          <a:stretch>
                            <a:fillRect l="-935" t="-1515" r="-3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8"/>
                          <a:stretch>
                            <a:fillRect l="-100935" t="-1515" r="-2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8"/>
                          <a:stretch>
                            <a:fillRect l="-200935" t="-1515" r="-100000" b="-8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8"/>
                          <a:stretch>
                            <a:fillRect l="-300935" t="-1515" b="-824242"/>
                          </a:stretch>
                        </a:blipFill>
                      </a:tcPr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04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Box 218"/>
              <p:cNvSpPr txBox="1"/>
              <p:nvPr/>
            </p:nvSpPr>
            <p:spPr>
              <a:xfrm>
                <a:off x="4244091" y="1486525"/>
                <a:ext cx="41583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)+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19" name="TextBox 2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091" y="1486525"/>
                <a:ext cx="4158382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/>
              <p:cNvSpPr txBox="1"/>
              <p:nvPr/>
            </p:nvSpPr>
            <p:spPr>
              <a:xfrm>
                <a:off x="4239256" y="1990581"/>
                <a:ext cx="20110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altLang="zh-CN" b="0" dirty="0" smtClean="0"/>
              </a:p>
            </p:txBody>
          </p:sp>
        </mc:Choice>
        <mc:Fallback xmlns="">
          <p:sp>
            <p:nvSpPr>
              <p:cNvPr id="220" name="TextBox 2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56" y="1990581"/>
                <a:ext cx="2011063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79712" y="3961540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𝒙𝒚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1" name="表格 2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0113179"/>
                  </p:ext>
                </p:extLst>
              </p:nvPr>
            </p:nvGraphicFramePr>
            <p:xfrm>
              <a:off x="1979712" y="3961540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11"/>
                          <a:stretch>
                            <a:fillRect l="-826" t="-980" r="-166116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43" name="组合 42"/>
          <p:cNvGrpSpPr/>
          <p:nvPr/>
        </p:nvGrpSpPr>
        <p:grpSpPr>
          <a:xfrm>
            <a:off x="-20680" y="830055"/>
            <a:ext cx="1978402" cy="3247017"/>
            <a:chOff x="6876256" y="980728"/>
            <a:chExt cx="1978402" cy="3247017"/>
          </a:xfrm>
        </p:grpSpPr>
        <p:sp>
          <p:nvSpPr>
            <p:cNvPr id="44" name="矩形 43"/>
            <p:cNvSpPr/>
            <p:nvPr/>
          </p:nvSpPr>
          <p:spPr>
            <a:xfrm>
              <a:off x="7569432" y="1707745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>
              <a:stCxn id="44" idx="1"/>
              <a:endCxn id="44" idx="3"/>
            </p:cNvCxnSpPr>
            <p:nvPr/>
          </p:nvCxnSpPr>
          <p:spPr>
            <a:xfrm>
              <a:off x="7569432" y="2337745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stCxn id="44" idx="0"/>
              <a:endCxn id="44" idx="2"/>
            </p:cNvCxnSpPr>
            <p:nvPr/>
          </p:nvCxnSpPr>
          <p:spPr>
            <a:xfrm>
              <a:off x="8199432" y="1707745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H="1" flipV="1">
              <a:off x="7202177" y="1283568"/>
              <a:ext cx="367256" cy="4226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263385" y="980728"/>
                  <a:ext cx="43518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3385" y="980728"/>
                  <a:ext cx="435183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876256" y="1383159"/>
                  <a:ext cx="6211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1383159"/>
                  <a:ext cx="62113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7668344" y="1300698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344" y="1300698"/>
                  <a:ext cx="407483" cy="400110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8300037" y="1300698"/>
                  <a:ext cx="40748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0037" y="1300698"/>
                  <a:ext cx="407483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7020272" y="1844824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1844824"/>
                  <a:ext cx="550151" cy="400110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7020272" y="2465186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01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2465186"/>
                  <a:ext cx="550151" cy="400110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7507119" y="1844824"/>
                  <a:ext cx="74501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7119" y="1844824"/>
                  <a:ext cx="745011" cy="369332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矩形 54"/>
            <p:cNvSpPr/>
            <p:nvPr/>
          </p:nvSpPr>
          <p:spPr>
            <a:xfrm>
              <a:off x="7565328" y="2967745"/>
              <a:ext cx="1260000" cy="12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5" idx="1"/>
              <a:endCxn id="55" idx="3"/>
            </p:cNvCxnSpPr>
            <p:nvPr/>
          </p:nvCxnSpPr>
          <p:spPr>
            <a:xfrm>
              <a:off x="7565328" y="3597745"/>
              <a:ext cx="1260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55" idx="0"/>
              <a:endCxn id="55" idx="2"/>
            </p:cNvCxnSpPr>
            <p:nvPr/>
          </p:nvCxnSpPr>
          <p:spPr>
            <a:xfrm>
              <a:off x="8195328" y="2967745"/>
              <a:ext cx="0" cy="1260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7020272" y="3748970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11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3748970"/>
                  <a:ext cx="550151" cy="400110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7014592" y="3100898"/>
                  <a:ext cx="55015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10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4592" y="3100898"/>
                  <a:ext cx="550151" cy="400110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8171779" y="1844824"/>
                  <a:ext cx="6828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779" y="1844824"/>
                  <a:ext cx="682879" cy="369332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7550165" y="3114313"/>
                  <a:ext cx="6845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0165" y="3114313"/>
                  <a:ext cx="684546" cy="369332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8194593" y="3131676"/>
                  <a:ext cx="62241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94593" y="3131676"/>
                  <a:ext cx="622413" cy="369332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8171779" y="2448184"/>
                  <a:ext cx="6167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𝑦𝑧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779" y="2448184"/>
                  <a:ext cx="616771" cy="36933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7538184" y="2448184"/>
                  <a:ext cx="68287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800" b="0" i="1" spc="-150" smtClean="0">
                            <a:latin typeface="Cambria Math"/>
                          </a:rPr>
                          <m:t>𝑦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8184" y="2448184"/>
                  <a:ext cx="682879" cy="369332"/>
                </a:xfrm>
                <a:prstGeom prst="rect">
                  <a:avLst/>
                </a:prstGeom>
                <a:blipFill rotWithShape="1"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7585559" y="3748970"/>
                  <a:ext cx="61542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𝑥𝑦</m:t>
                        </m:r>
                        <m:sSup>
                          <m:sSupPr>
                            <m:ctrlPr>
                              <a:rPr lang="en-US" altLang="zh-CN" sz="1800" b="0" i="1" spc="-15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1800" b="0" i="1" spc="-15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5559" y="3748970"/>
                  <a:ext cx="615425" cy="369332"/>
                </a:xfrm>
                <a:prstGeom prst="rect">
                  <a:avLst/>
                </a:prstGeom>
                <a:blipFill rotWithShape="1">
                  <a:blip r:embed="rId2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8234909" y="3748970"/>
                  <a:ext cx="54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0" i="1" spc="-150" smtClean="0">
                            <a:latin typeface="Cambria Math"/>
                          </a:rPr>
                          <m:t>𝑥𝑦𝑧</m:t>
                        </m:r>
                      </m:oMath>
                    </m:oMathPara>
                  </a14:m>
                  <a:endParaRPr lang="zh-CN" altLang="en-US" sz="1800" spc="-150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4909" y="3748970"/>
                  <a:ext cx="549318" cy="369332"/>
                </a:xfrm>
                <a:prstGeom prst="rect">
                  <a:avLst/>
                </a:prstGeom>
                <a:blipFill rotWithShape="1">
                  <a:blip r:embed="rId2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251520" y="4437112"/>
            <a:ext cx="3640469" cy="2494794"/>
            <a:chOff x="688211" y="4437112"/>
            <a:chExt cx="3640469" cy="2494794"/>
          </a:xfrm>
        </p:grpSpPr>
        <p:sp>
          <p:nvSpPr>
            <p:cNvPr id="222" name="圆角矩形 221"/>
            <p:cNvSpPr/>
            <p:nvPr/>
          </p:nvSpPr>
          <p:spPr>
            <a:xfrm>
              <a:off x="3824624" y="4637516"/>
              <a:ext cx="504056" cy="1003470"/>
            </a:xfrm>
            <a:prstGeom prst="round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左中括号 1"/>
            <p:cNvSpPr/>
            <p:nvPr/>
          </p:nvSpPr>
          <p:spPr>
            <a:xfrm rot="16200000">
              <a:off x="3133427" y="4513036"/>
              <a:ext cx="648697" cy="496849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左中括号 67"/>
            <p:cNvSpPr/>
            <p:nvPr/>
          </p:nvSpPr>
          <p:spPr>
            <a:xfrm rot="5400000">
              <a:off x="3127924" y="6359133"/>
              <a:ext cx="648697" cy="496849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88211" y="4842842"/>
              <a:ext cx="187220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相邻</a:t>
              </a:r>
              <a:r>
                <a:rPr lang="zh-CN" altLang="en-US" dirty="0" smtClean="0"/>
                <a:t>：</a:t>
              </a:r>
              <a:endParaRPr lang="en-US" altLang="zh-CN" dirty="0" smtClean="0"/>
            </a:p>
            <a:p>
              <a:r>
                <a:rPr lang="zh-CN" altLang="en-US" dirty="0" smtClean="0"/>
                <a:t>上下、左右也是相邻。</a:t>
              </a:r>
              <a:endParaRPr lang="zh-CN" altLang="en-US" dirty="0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7" name="表格 6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79712" y="1052736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𝒙𝒚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7" name="表格 6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5116087"/>
                  </p:ext>
                </p:extLst>
              </p:nvPr>
            </p:nvGraphicFramePr>
            <p:xfrm>
              <a:off x="1979712" y="1052736"/>
              <a:ext cx="1962587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28"/>
                          <a:stretch>
                            <a:fillRect l="-826" t="-1961" r="-166116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388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K-Map Rules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</a:pPr>
            <a:r>
              <a:rPr lang="en-US" altLang="zh-CN" dirty="0"/>
              <a:t>Every 1 must be circled at least once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Each circle must span a power of 2 (i.e. 1, 2, 4) squares in each direction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Each circle must be as large as possible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A circle may wrap around the edges</a:t>
            </a:r>
          </a:p>
          <a:p>
            <a:pPr fontAlgn="auto">
              <a:spcAft>
                <a:spcPts val="0"/>
              </a:spcAft>
            </a:pPr>
            <a:r>
              <a:rPr lang="en-US" altLang="zh-CN" dirty="0"/>
              <a:t>A “don't care” (X) is circled only if it helps minimize the equation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1052736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2547140"/>
                  </p:ext>
                </p:extLst>
              </p:nvPr>
            </p:nvGraphicFramePr>
            <p:xfrm>
              <a:off x="251520" y="1052736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6"/>
                          <a:stretch>
                            <a:fillRect l="-826" t="-1961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9" name="组合 8"/>
          <p:cNvGrpSpPr/>
          <p:nvPr/>
        </p:nvGrpSpPr>
        <p:grpSpPr>
          <a:xfrm>
            <a:off x="1056097" y="1369510"/>
            <a:ext cx="6258444" cy="1352184"/>
            <a:chOff x="1056097" y="1369510"/>
            <a:chExt cx="6258444" cy="1352184"/>
          </a:xfrm>
        </p:grpSpPr>
        <p:sp>
          <p:nvSpPr>
            <p:cNvPr id="6" name="圆角矩形 5"/>
            <p:cNvSpPr/>
            <p:nvPr/>
          </p:nvSpPr>
          <p:spPr>
            <a:xfrm>
              <a:off x="1056097" y="1718224"/>
              <a:ext cx="504056" cy="100347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894632" y="1718224"/>
              <a:ext cx="504056" cy="100347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069744" y="1718224"/>
              <a:ext cx="1067631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4211960" y="1369510"/>
                  <a:ext cx="31025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1369510"/>
                  <a:ext cx="3102581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2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3383982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5938951"/>
                  </p:ext>
                </p:extLst>
              </p:nvPr>
            </p:nvGraphicFramePr>
            <p:xfrm>
              <a:off x="251520" y="3383982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10"/>
                          <a:stretch>
                            <a:fillRect l="-826" t="-980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5" name="组合 14"/>
          <p:cNvGrpSpPr/>
          <p:nvPr/>
        </p:nvGrpSpPr>
        <p:grpSpPr>
          <a:xfrm>
            <a:off x="812511" y="4044888"/>
            <a:ext cx="3168352" cy="2048408"/>
            <a:chOff x="812511" y="3612840"/>
            <a:chExt cx="3168352" cy="2048408"/>
          </a:xfrm>
        </p:grpSpPr>
        <p:graphicFrame>
          <p:nvGraphicFramePr>
            <p:cNvPr id="19460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812511" y="5013176"/>
            <a:ext cx="3168352" cy="6480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6201" name="位图图像" r:id="rId11" imgW="5361905" imgH="1352381" progId="Paint.Picture">
                    <p:embed/>
                  </p:oleObj>
                </mc:Choice>
                <mc:Fallback>
                  <p:oleObj name="位图图像" r:id="rId11" imgW="5361905" imgH="1352381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2511" y="5013176"/>
                          <a:ext cx="3168352" cy="6480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圆角矩形 13"/>
            <p:cNvSpPr/>
            <p:nvPr/>
          </p:nvSpPr>
          <p:spPr>
            <a:xfrm>
              <a:off x="1070904" y="3612840"/>
              <a:ext cx="1067631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左中括号 3"/>
            <p:cNvSpPr/>
            <p:nvPr/>
          </p:nvSpPr>
          <p:spPr>
            <a:xfrm>
              <a:off x="2894632" y="3612840"/>
              <a:ext cx="741264" cy="96828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中括号 15"/>
            <p:cNvSpPr/>
            <p:nvPr/>
          </p:nvSpPr>
          <p:spPr>
            <a:xfrm rot="10800000">
              <a:off x="812512" y="3631376"/>
              <a:ext cx="741264" cy="96828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4603947" y="3820390"/>
            <a:ext cx="37769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spc="300" dirty="0" smtClean="0">
                <a:solidFill>
                  <a:srgbClr val="FF0000"/>
                </a:solidFill>
              </a:rPr>
              <a:t>合并相邻单元格，</a:t>
            </a:r>
            <a:endParaRPr lang="en-US" altLang="zh-CN" sz="2800" b="1" spc="3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800" b="1" spc="300" dirty="0" smtClean="0">
                <a:solidFill>
                  <a:srgbClr val="FF0000"/>
                </a:solidFill>
              </a:rPr>
              <a:t>需要找最大的合并！</a:t>
            </a:r>
            <a:endParaRPr lang="zh-CN" altLang="en-US" sz="2800" b="1" spc="300" dirty="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99992" y="1887215"/>
            <a:ext cx="3663182" cy="1507876"/>
            <a:chOff x="4499992" y="1887215"/>
            <a:chExt cx="3663182" cy="15078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499992" y="1887215"/>
                  <a:ext cx="28500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1887215"/>
                  <a:ext cx="2850011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499992" y="2391271"/>
                  <a:ext cx="17434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2391271"/>
                  <a:ext cx="1743491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31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4499992" y="2933426"/>
              <a:ext cx="3663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spc="300" dirty="0">
                  <a:solidFill>
                    <a:srgbClr val="FF0000"/>
                  </a:solidFill>
                </a:rPr>
                <a:t>单元格可以重复使用！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43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3200" dirty="0" smtClean="0"/>
                  <a:t>练习</a:t>
                </a:r>
                <a:r>
                  <a:rPr lang="en-US" altLang="zh-CN" sz="3200" dirty="0" smtClean="0"/>
                  <a:t>1: </a:t>
                </a:r>
                <a:r>
                  <a:rPr lang="zh-CN" altLang="en-US" sz="3200" dirty="0" smtClean="0"/>
                  <a:t>已知</a:t>
                </a:r>
                <a:r>
                  <a:rPr lang="zh-CN" altLang="en-US" sz="3200" dirty="0"/>
                  <a:t>函数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/>
                      </a:rPr>
                      <m:t>𝐹</m:t>
                    </m:r>
                  </m:oMath>
                </a14:m>
                <a:r>
                  <a:rPr lang="zh-CN" altLang="en-US" sz="3200" dirty="0"/>
                  <a:t>的卡诺图，</a:t>
                </a:r>
                <a:r>
                  <a:rPr lang="zh-CN" altLang="en-US" sz="3200" dirty="0" smtClean="0"/>
                  <a:t>试化简函数</a:t>
                </a:r>
                <a:r>
                  <a:rPr lang="zh-CN" altLang="en-US" sz="3200" dirty="0"/>
                  <a:t>逻辑式</a:t>
                </a: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563" b="-1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3325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5984770"/>
                  </p:ext>
                </p:extLst>
              </p:nvPr>
            </p:nvGraphicFramePr>
            <p:xfrm>
              <a:off x="593325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3"/>
                          <a:stretch>
                            <a:fillRect l="-826" t="-1961" r="-333058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35496" y="10527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①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82812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7801362"/>
                  </p:ext>
                </p:extLst>
              </p:nvPr>
            </p:nvGraphicFramePr>
            <p:xfrm>
              <a:off x="5382812" y="1124744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4"/>
                          <a:stretch>
                            <a:fillRect l="-826" t="-1961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4824983" y="105273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②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6450" y="1808872"/>
            <a:ext cx="8672014" cy="1649745"/>
            <a:chOff x="76450" y="1808872"/>
            <a:chExt cx="8672014" cy="16497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6450" y="2996952"/>
                  <a:ext cx="45305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𝑥𝑦𝑧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50" y="2996952"/>
                  <a:ext cx="4530599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864469" y="2996952"/>
                  <a:ext cx="28839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469" y="2996952"/>
                  <a:ext cx="2883995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组合 14"/>
            <p:cNvGrpSpPr/>
            <p:nvPr/>
          </p:nvGrpSpPr>
          <p:grpSpPr>
            <a:xfrm>
              <a:off x="6031593" y="1808872"/>
              <a:ext cx="2644863" cy="983371"/>
              <a:chOff x="6031593" y="1808872"/>
              <a:chExt cx="2644863" cy="983371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6214547" y="1808872"/>
                <a:ext cx="1067631" cy="432000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 rot="5400000">
                <a:off x="7164320" y="2064117"/>
                <a:ext cx="972000" cy="468000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左中括号 12"/>
              <p:cNvSpPr/>
              <p:nvPr/>
            </p:nvSpPr>
            <p:spPr>
              <a:xfrm>
                <a:off x="8028384" y="2324243"/>
                <a:ext cx="648072" cy="468000"/>
              </a:xfrm>
              <a:prstGeom prst="leftBracket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左中括号 13"/>
              <p:cNvSpPr/>
              <p:nvPr/>
            </p:nvSpPr>
            <p:spPr>
              <a:xfrm rot="10800000">
                <a:off x="6031593" y="2322754"/>
                <a:ext cx="648072" cy="468000"/>
              </a:xfrm>
              <a:prstGeom prst="leftBracket">
                <a:avLst/>
              </a:prstGeom>
              <a:ln w="28575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45853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1709530"/>
                  </p:ext>
                </p:extLst>
              </p:nvPr>
            </p:nvGraphicFramePr>
            <p:xfrm>
              <a:off x="5345853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7"/>
                          <a:stretch>
                            <a:fillRect l="-826" t="-1961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8" name="TextBox 17"/>
          <p:cNvSpPr txBox="1"/>
          <p:nvPr/>
        </p:nvSpPr>
        <p:spPr>
          <a:xfrm>
            <a:off x="4788024" y="41194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④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4300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0124785"/>
                  </p:ext>
                </p:extLst>
              </p:nvPr>
            </p:nvGraphicFramePr>
            <p:xfrm>
              <a:off x="774300" y="4191471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8"/>
                          <a:stretch>
                            <a:fillRect l="-826" t="-1961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TextBox 25"/>
          <p:cNvSpPr txBox="1"/>
          <p:nvPr/>
        </p:nvSpPr>
        <p:spPr>
          <a:xfrm>
            <a:off x="216471" y="411946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③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255957" y="4875598"/>
            <a:ext cx="7204475" cy="1649746"/>
            <a:chOff x="1255957" y="4875598"/>
            <a:chExt cx="7204475" cy="16497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6473784" y="6063679"/>
                  <a:ext cx="10505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=1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784" y="6063679"/>
                  <a:ext cx="1050544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圆角矩形 19"/>
            <p:cNvSpPr/>
            <p:nvPr/>
          </p:nvSpPr>
          <p:spPr>
            <a:xfrm>
              <a:off x="6177588" y="4875598"/>
              <a:ext cx="2282844" cy="975245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255957" y="6063679"/>
                  <a:ext cx="169668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957" y="6063679"/>
                  <a:ext cx="169668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圆角矩形 27"/>
            <p:cNvSpPr/>
            <p:nvPr/>
          </p:nvSpPr>
          <p:spPr>
            <a:xfrm>
              <a:off x="1606035" y="4875599"/>
              <a:ext cx="2245886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 rot="5400000">
              <a:off x="2843864" y="4842788"/>
              <a:ext cx="972000" cy="1044112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灯片编号占位符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9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练习</a:t>
            </a:r>
            <a:r>
              <a:rPr lang="en-US" altLang="zh-CN" sz="3200" dirty="0" smtClean="0"/>
              <a:t>2: </a:t>
            </a:r>
            <a:r>
              <a:rPr lang="zh-CN" altLang="en-US" sz="3200" dirty="0" smtClean="0"/>
              <a:t>用卡诺图化简函数式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93325" y="155913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6791321"/>
                  </p:ext>
                </p:extLst>
              </p:nvPr>
            </p:nvGraphicFramePr>
            <p:xfrm>
              <a:off x="593325" y="1559130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2"/>
                          <a:stretch>
                            <a:fillRect l="-826" t="-1961" r="-333058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5457" y="980728"/>
                <a:ext cx="37178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57" y="980728"/>
                <a:ext cx="3717813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5496" y="98072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①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422" y="40770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45853" y="460811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044297"/>
                  </p:ext>
                </p:extLst>
              </p:nvPr>
            </p:nvGraphicFramePr>
            <p:xfrm>
              <a:off x="5345853" y="460811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4"/>
                          <a:stretch>
                            <a:fillRect l="-826" t="-980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74300" y="460811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表格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5569183"/>
                  </p:ext>
                </p:extLst>
              </p:nvPr>
            </p:nvGraphicFramePr>
            <p:xfrm>
              <a:off x="774300" y="460811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6"/>
                          <a:stretch>
                            <a:fillRect l="-826" t="-980" r="-332231" b="-189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6" name="TextBox 25"/>
          <p:cNvSpPr txBox="1"/>
          <p:nvPr/>
        </p:nvSpPr>
        <p:spPr>
          <a:xfrm>
            <a:off x="4788024" y="407707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③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29829" y="1556792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5629394"/>
                  </p:ext>
                </p:extLst>
              </p:nvPr>
            </p:nvGraphicFramePr>
            <p:xfrm>
              <a:off x="5129829" y="1556792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8"/>
                          <a:stretch>
                            <a:fillRect l="-1653" t="-980" r="-332231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组合 10"/>
          <p:cNvGrpSpPr/>
          <p:nvPr/>
        </p:nvGrpSpPr>
        <p:grpSpPr>
          <a:xfrm>
            <a:off x="971600" y="2233742"/>
            <a:ext cx="2889252" cy="1512907"/>
            <a:chOff x="971600" y="2233742"/>
            <a:chExt cx="2889252" cy="1512907"/>
          </a:xfrm>
        </p:grpSpPr>
        <p:grpSp>
          <p:nvGrpSpPr>
            <p:cNvPr id="9" name="组合 8"/>
            <p:cNvGrpSpPr/>
            <p:nvPr/>
          </p:nvGrpSpPr>
          <p:grpSpPr>
            <a:xfrm>
              <a:off x="1416711" y="2233742"/>
              <a:ext cx="2294326" cy="972000"/>
              <a:chOff x="1416711" y="2233742"/>
              <a:chExt cx="2294326" cy="972000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044453" y="2246503"/>
                <a:ext cx="1067631" cy="432000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>
              <a:xfrm rot="5400000">
                <a:off x="2991037" y="2485742"/>
                <a:ext cx="972000" cy="468000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416711" y="2773742"/>
                <a:ext cx="1067631" cy="432000"/>
              </a:xfrm>
              <a:prstGeom prst="roundRect">
                <a:avLst/>
              </a:prstGeom>
              <a:noFill/>
              <a:ln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971600" y="3284984"/>
                  <a:ext cx="28892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𝑥𝑦</m:t>
                        </m:r>
                        <m:r>
                          <a:rPr lang="en-US" altLang="zh-CN" i="1">
                            <a:latin typeface="Cambria Math"/>
                          </a:rPr>
                          <m:t>′+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600" y="3284984"/>
                  <a:ext cx="288925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5499172" y="2231102"/>
            <a:ext cx="2907444" cy="1515547"/>
            <a:chOff x="5499172" y="2231102"/>
            <a:chExt cx="2907444" cy="1515547"/>
          </a:xfrm>
        </p:grpSpPr>
        <p:sp>
          <p:nvSpPr>
            <p:cNvPr id="32" name="圆角矩形 31"/>
            <p:cNvSpPr/>
            <p:nvPr/>
          </p:nvSpPr>
          <p:spPr>
            <a:xfrm>
              <a:off x="7176777" y="2231102"/>
              <a:ext cx="1067631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圆角矩形 32"/>
            <p:cNvSpPr/>
            <p:nvPr/>
          </p:nvSpPr>
          <p:spPr>
            <a:xfrm rot="5400000">
              <a:off x="6305182" y="2483404"/>
              <a:ext cx="972000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左中括号 37"/>
            <p:cNvSpPr/>
            <p:nvPr/>
          </p:nvSpPr>
          <p:spPr>
            <a:xfrm>
              <a:off x="7758544" y="2750805"/>
              <a:ext cx="648072" cy="468000"/>
            </a:xfrm>
            <a:prstGeom prst="leftBracket">
              <a:avLst/>
            </a:prstGeom>
            <a:ln w="285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左中括号 38"/>
            <p:cNvSpPr/>
            <p:nvPr/>
          </p:nvSpPr>
          <p:spPr>
            <a:xfrm rot="10800000">
              <a:off x="5741352" y="2755742"/>
              <a:ext cx="648072" cy="468000"/>
            </a:xfrm>
            <a:prstGeom prst="leftBracket">
              <a:avLst/>
            </a:prstGeom>
            <a:ln w="28575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5499172" y="3284984"/>
                  <a:ext cx="28892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𝑥𝑧</m:t>
                        </m:r>
                        <m:r>
                          <a:rPr lang="en-US" altLang="zh-CN" i="1">
                            <a:latin typeface="Cambria Math"/>
                          </a:rPr>
                          <m:t>′+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172" y="3284984"/>
                  <a:ext cx="2889252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39552" y="4049754"/>
                <a:ext cx="34240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/>
                        </a:rPr>
                        <m:t>Σ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r>
                        <a:rPr lang="en-US" altLang="zh-CN" b="0" i="1" smtClean="0">
                          <a:latin typeface="Cambria Math"/>
                        </a:rPr>
                        <m:t>(1,2,3,7)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49754"/>
                <a:ext cx="3424014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148064" y="4050946"/>
                <a:ext cx="38888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/>
                        </a:rPr>
                        <m:t>Σ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r>
                        <a:rPr lang="en-US" altLang="zh-CN" b="0" i="1" smtClean="0">
                          <a:latin typeface="Cambria Math"/>
                        </a:rPr>
                        <m:t>(0,1,2,5,6,7)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4050946"/>
                <a:ext cx="3888885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255957" y="5269364"/>
            <a:ext cx="7351374" cy="1544012"/>
            <a:chOff x="1255957" y="5269364"/>
            <a:chExt cx="7351374" cy="15440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751101" y="6351711"/>
                  <a:ext cx="285623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1101" y="6351711"/>
                  <a:ext cx="2856230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255957" y="6351711"/>
                  <a:ext cx="28161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5957" y="6351711"/>
                  <a:ext cx="2816156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圆角矩形 42"/>
            <p:cNvSpPr/>
            <p:nvPr/>
          </p:nvSpPr>
          <p:spPr>
            <a:xfrm rot="5400000">
              <a:off x="2560769" y="5521364"/>
              <a:ext cx="972000" cy="46800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2839017" y="5292245"/>
              <a:ext cx="1067631" cy="432000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2195736" y="5285855"/>
              <a:ext cx="1067631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6174461" y="5286170"/>
              <a:ext cx="1067631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6796981" y="5831438"/>
              <a:ext cx="1067631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圆角矩形 48"/>
            <p:cNvSpPr/>
            <p:nvPr/>
          </p:nvSpPr>
          <p:spPr>
            <a:xfrm rot="5400000">
              <a:off x="7740431" y="5543438"/>
              <a:ext cx="972000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061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9208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b="1" dirty="0" smtClean="0"/>
              <a:t>4 </a:t>
            </a:r>
            <a:r>
              <a:rPr lang="en-US" altLang="zh-CN" dirty="0" smtClean="0"/>
              <a:t>-variable map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07504" y="1052736"/>
            <a:ext cx="4680520" cy="3631025"/>
            <a:chOff x="107504" y="1196752"/>
            <a:chExt cx="5256584" cy="4680522"/>
          </a:xfrm>
        </p:grpSpPr>
        <p:graphicFrame>
          <p:nvGraphicFramePr>
            <p:cNvPr id="24580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107504" y="1196752"/>
            <a:ext cx="5181600" cy="4608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7230" name="位图图像" r:id="rId4" imgW="3629532" imgH="2247619" progId="Paint.Picture">
                    <p:embed/>
                  </p:oleObj>
                </mc:Choice>
                <mc:Fallback>
                  <p:oleObj name="位图图像" r:id="rId4" imgW="3629532" imgH="224761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504" y="1196752"/>
                          <a:ext cx="5181600" cy="4608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右中括号 29"/>
            <p:cNvSpPr/>
            <p:nvPr/>
          </p:nvSpPr>
          <p:spPr>
            <a:xfrm>
              <a:off x="755576" y="4663213"/>
              <a:ext cx="1174825" cy="296175"/>
            </a:xfrm>
            <a:prstGeom prst="rightBracket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1" name="左中括号 30"/>
            <p:cNvSpPr/>
            <p:nvPr/>
          </p:nvSpPr>
          <p:spPr>
            <a:xfrm>
              <a:off x="4211960" y="4689218"/>
              <a:ext cx="1152128" cy="278844"/>
            </a:xfrm>
            <a:prstGeom prst="leftBracket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2" name="右中括号 31"/>
            <p:cNvSpPr/>
            <p:nvPr/>
          </p:nvSpPr>
          <p:spPr>
            <a:xfrm rot="16200000">
              <a:off x="1259633" y="5206504"/>
              <a:ext cx="454748" cy="886791"/>
            </a:xfrm>
            <a:prstGeom prst="rightBracket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3" name="右中括号 32"/>
            <p:cNvSpPr/>
            <p:nvPr/>
          </p:nvSpPr>
          <p:spPr>
            <a:xfrm rot="5400000">
              <a:off x="1193298" y="3866725"/>
              <a:ext cx="587413" cy="886789"/>
            </a:xfrm>
            <a:prstGeom prst="rightBracket">
              <a:avLst/>
            </a:prstGeom>
            <a:ln w="2857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2339752" y="4653136"/>
          <a:ext cx="6804248" cy="210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1" name="位图图像" r:id="rId6" imgW="4952381" imgH="1486107" progId="PBrush">
                  <p:embed/>
                </p:oleObj>
              </mc:Choice>
              <mc:Fallback>
                <p:oleObj name="位图图像" r:id="rId6" imgW="4952381" imgH="1486107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653136"/>
                        <a:ext cx="6804248" cy="210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Minimization Example</a:t>
            </a:r>
          </a:p>
        </p:txBody>
      </p:sp>
      <p:graphicFrame>
        <p:nvGraphicFramePr>
          <p:cNvPr id="26627" name="Object 3"/>
          <p:cNvGraphicFramePr>
            <a:graphicFrameLocks noGrp="1" noChangeAspect="1"/>
          </p:cNvGraphicFramePr>
          <p:nvPr>
            <p:ph idx="1"/>
            <p:extLst/>
          </p:nvPr>
        </p:nvGraphicFramePr>
        <p:xfrm>
          <a:off x="685800" y="1268760"/>
          <a:ext cx="7772400" cy="279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4" name="位图图像" r:id="rId4" imgW="5001323" imgH="1800476" progId="Paint.Picture">
                  <p:embed/>
                </p:oleObj>
              </mc:Choice>
              <mc:Fallback>
                <p:oleObj name="位图图像" r:id="rId4" imgW="5001323" imgH="180047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68760"/>
                        <a:ext cx="7772400" cy="2798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/>
          </p:nvPr>
        </p:nvGraphicFramePr>
        <p:xfrm>
          <a:off x="683568" y="4077072"/>
          <a:ext cx="7776864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5" name="位图图像" r:id="rId6" imgW="5428571" imgH="1324160" progId="Paint.Picture">
                  <p:embed/>
                </p:oleObj>
              </mc:Choice>
              <mc:Fallback>
                <p:oleObj name="位图图像" r:id="rId6" imgW="5428571" imgH="132416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077072"/>
                        <a:ext cx="7776864" cy="187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3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Another Example</a:t>
            </a:r>
          </a:p>
        </p:txBody>
      </p:sp>
      <p:graphicFrame>
        <p:nvGraphicFramePr>
          <p:cNvPr id="27652" name="Object 6"/>
          <p:cNvGraphicFramePr>
            <a:graphicFrameLocks noChangeAspect="1"/>
          </p:cNvGraphicFramePr>
          <p:nvPr>
            <p:extLst/>
          </p:nvPr>
        </p:nvGraphicFramePr>
        <p:xfrm>
          <a:off x="154140" y="3430263"/>
          <a:ext cx="8882356" cy="2951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8" name="位图图像" r:id="rId4" imgW="5361905" imgH="1781424" progId="Paint.Picture">
                  <p:embed/>
                </p:oleObj>
              </mc:Choice>
              <mc:Fallback>
                <p:oleObj name="位图图像" r:id="rId4" imgW="5361905" imgH="17814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0" y="3430263"/>
                        <a:ext cx="8882356" cy="29510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graphicFrame>
        <p:nvGraphicFramePr>
          <p:cNvPr id="27651" name="Object 4"/>
          <p:cNvGraphicFramePr>
            <a:graphicFrameLocks noChangeAspect="1"/>
          </p:cNvGraphicFramePr>
          <p:nvPr>
            <p:extLst/>
          </p:nvPr>
        </p:nvGraphicFramePr>
        <p:xfrm>
          <a:off x="1066800" y="1124744"/>
          <a:ext cx="7249616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9" name="位图图像" r:id="rId6" imgW="4819048" imgH="1647619" progId="Paint.Picture">
                  <p:embed/>
                </p:oleObj>
              </mc:Choice>
              <mc:Fallback>
                <p:oleObj name="位图图像" r:id="rId6" imgW="4819048" imgH="164761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124744"/>
                        <a:ext cx="7249616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801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9" y="188640"/>
            <a:ext cx="5472608" cy="648072"/>
          </a:xfrm>
        </p:spPr>
        <p:txBody>
          <a:bodyPr/>
          <a:lstStyle/>
          <a:p>
            <a:r>
              <a:rPr lang="zh-CN" altLang="en-US" sz="4000" b="1" dirty="0" smtClean="0"/>
              <a:t>逻辑函数的表示方法</a:t>
            </a:r>
            <a:endParaRPr lang="zh-CN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24604" y="1124744"/>
            <a:ext cx="33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波形图  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  <a:cs typeface="Calibri"/>
              </a:rPr>
              <a:t>→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真值表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607591"/>
              </p:ext>
            </p:extLst>
          </p:nvPr>
        </p:nvGraphicFramePr>
        <p:xfrm>
          <a:off x="5508104" y="3212976"/>
          <a:ext cx="34080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010"/>
                <a:gridCol w="852010"/>
                <a:gridCol w="852010"/>
                <a:gridCol w="852010"/>
              </a:tblGrid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348768" y="1988840"/>
            <a:ext cx="4727288" cy="2880320"/>
            <a:chOff x="348768" y="3717032"/>
            <a:chExt cx="4727288" cy="2880320"/>
          </a:xfrm>
        </p:grpSpPr>
        <p:pic>
          <p:nvPicPr>
            <p:cNvPr id="11878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68" y="3717032"/>
              <a:ext cx="4727288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 bwMode="auto">
            <a:xfrm>
              <a:off x="574489" y="3717032"/>
              <a:ext cx="2016224" cy="288032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7199784" y="0"/>
            <a:ext cx="1944216" cy="244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mtClean="0"/>
              <a:t>真值表</a:t>
            </a:r>
            <a:endParaRPr lang="en-US" altLang="zh-CN" smtClean="0"/>
          </a:p>
          <a:p>
            <a:r>
              <a:rPr lang="zh-CN" altLang="en-US" smtClean="0"/>
              <a:t>函数式</a:t>
            </a:r>
            <a:endParaRPr lang="en-US" altLang="zh-CN" smtClean="0"/>
          </a:p>
          <a:p>
            <a:r>
              <a:rPr lang="zh-CN" altLang="en-US" smtClean="0"/>
              <a:t>逻辑图</a:t>
            </a:r>
            <a:endParaRPr lang="en-US" altLang="zh-CN" smtClean="0"/>
          </a:p>
          <a:p>
            <a:r>
              <a:rPr lang="zh-CN" altLang="en-US" smtClean="0"/>
              <a:t>波形图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29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表格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88024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EE8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表格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8719650"/>
                  </p:ext>
                </p:extLst>
              </p:nvPr>
            </p:nvGraphicFramePr>
            <p:xfrm>
              <a:off x="4788024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2"/>
                          <a:stretch>
                            <a:fillRect l="-649" t="-980" r="-262338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EE8C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①②寻找：</a:t>
            </a:r>
            <a:r>
              <a:rPr lang="zh-CN" altLang="en-US" b="1" dirty="0" smtClean="0"/>
              <a:t>必要质蕴含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1897314"/>
                  </p:ext>
                </p:extLst>
              </p:nvPr>
            </p:nvGraphicFramePr>
            <p:xfrm>
              <a:off x="251520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3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88296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6824143"/>
                  </p:ext>
                </p:extLst>
              </p:nvPr>
            </p:nvGraphicFramePr>
            <p:xfrm>
              <a:off x="4788296" y="98072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4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51520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5113494"/>
                  </p:ext>
                </p:extLst>
              </p:nvPr>
            </p:nvGraphicFramePr>
            <p:xfrm>
              <a:off x="251520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5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88296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3934482"/>
                  </p:ext>
                </p:extLst>
              </p:nvPr>
            </p:nvGraphicFramePr>
            <p:xfrm>
              <a:off x="4788296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6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" name="组合 6"/>
          <p:cNvGrpSpPr/>
          <p:nvPr/>
        </p:nvGrpSpPr>
        <p:grpSpPr>
          <a:xfrm>
            <a:off x="1232738" y="1655694"/>
            <a:ext cx="3449731" cy="2061338"/>
            <a:chOff x="1232738" y="1655694"/>
            <a:chExt cx="3449731" cy="2061338"/>
          </a:xfrm>
        </p:grpSpPr>
        <p:sp>
          <p:nvSpPr>
            <p:cNvPr id="5" name="圆角矩形 4"/>
            <p:cNvSpPr/>
            <p:nvPr/>
          </p:nvSpPr>
          <p:spPr>
            <a:xfrm>
              <a:off x="2470321" y="1655694"/>
              <a:ext cx="504056" cy="206133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232738" y="3271537"/>
              <a:ext cx="2331150" cy="44549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23" idx="1"/>
            </p:cNvCxnSpPr>
            <p:nvPr/>
          </p:nvCxnSpPr>
          <p:spPr>
            <a:xfrm flipV="1">
              <a:off x="2974377" y="2118048"/>
              <a:ext cx="949551" cy="4468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923928" y="1887215"/>
                  <a:ext cx="687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𝐶𝐷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1887215"/>
                  <a:ext cx="687432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923928" y="3255367"/>
                  <a:ext cx="7585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3255367"/>
                  <a:ext cx="758541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接箭头连接符 26"/>
            <p:cNvCxnSpPr>
              <a:stCxn id="6" idx="3"/>
              <a:endCxn id="25" idx="1"/>
            </p:cNvCxnSpPr>
            <p:nvPr/>
          </p:nvCxnSpPr>
          <p:spPr>
            <a:xfrm flipV="1">
              <a:off x="3563888" y="3486200"/>
              <a:ext cx="360040" cy="80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030544" y="4437111"/>
            <a:ext cx="3749709" cy="2422146"/>
            <a:chOff x="1030544" y="4437111"/>
            <a:chExt cx="3749709" cy="2422146"/>
          </a:xfrm>
        </p:grpSpPr>
        <p:sp>
          <p:nvSpPr>
            <p:cNvPr id="13" name="圆角矩形 12"/>
            <p:cNvSpPr/>
            <p:nvPr/>
          </p:nvSpPr>
          <p:spPr>
            <a:xfrm>
              <a:off x="1857123" y="5136607"/>
              <a:ext cx="1120461" cy="976445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半闭框 16"/>
            <p:cNvSpPr/>
            <p:nvPr/>
          </p:nvSpPr>
          <p:spPr>
            <a:xfrm>
              <a:off x="3099021" y="6237312"/>
              <a:ext cx="680891" cy="576064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半闭框 17"/>
            <p:cNvSpPr/>
            <p:nvPr/>
          </p:nvSpPr>
          <p:spPr>
            <a:xfrm rot="16200000">
              <a:off x="3109060" y="4420702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半闭框 18"/>
            <p:cNvSpPr/>
            <p:nvPr/>
          </p:nvSpPr>
          <p:spPr>
            <a:xfrm rot="10800000">
              <a:off x="1030544" y="4437111"/>
              <a:ext cx="703670" cy="605538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半闭框 19"/>
            <p:cNvSpPr/>
            <p:nvPr/>
          </p:nvSpPr>
          <p:spPr>
            <a:xfrm rot="5400000">
              <a:off x="1099207" y="6227595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37180" y="5415607"/>
                  <a:ext cx="6986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𝐵𝐷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180" y="5415607"/>
                  <a:ext cx="698653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直接箭头连接符 32"/>
            <p:cNvCxnSpPr>
              <a:endCxn id="31" idx="1"/>
            </p:cNvCxnSpPr>
            <p:nvPr/>
          </p:nvCxnSpPr>
          <p:spPr>
            <a:xfrm>
              <a:off x="2339752" y="5415607"/>
              <a:ext cx="1597428" cy="23083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923928" y="4509047"/>
                  <a:ext cx="8563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4509047"/>
                  <a:ext cx="856325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/>
            <p:cNvCxnSpPr>
              <a:endCxn id="37" idx="1"/>
            </p:cNvCxnSpPr>
            <p:nvPr/>
          </p:nvCxnSpPr>
          <p:spPr>
            <a:xfrm>
              <a:off x="1619672" y="4725144"/>
              <a:ext cx="2304256" cy="147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583459" y="4319302"/>
            <a:ext cx="2700138" cy="2556355"/>
            <a:chOff x="5583459" y="4319302"/>
            <a:chExt cx="2700138" cy="2556355"/>
          </a:xfrm>
        </p:grpSpPr>
        <p:sp>
          <p:nvSpPr>
            <p:cNvPr id="40" name="圆角矩形 39"/>
            <p:cNvSpPr/>
            <p:nvPr/>
          </p:nvSpPr>
          <p:spPr>
            <a:xfrm>
              <a:off x="5769242" y="6223865"/>
              <a:ext cx="2331150" cy="44549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7020272" y="4608022"/>
              <a:ext cx="504056" cy="206133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6405019" y="5144129"/>
              <a:ext cx="1120461" cy="97644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6385263" y="5666789"/>
              <a:ext cx="1120461" cy="97644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半闭框 43"/>
            <p:cNvSpPr/>
            <p:nvPr/>
          </p:nvSpPr>
          <p:spPr>
            <a:xfrm rot="16200000">
              <a:off x="7616845" y="4371503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半闭框 44"/>
            <p:cNvSpPr/>
            <p:nvPr/>
          </p:nvSpPr>
          <p:spPr>
            <a:xfrm rot="10800000">
              <a:off x="5583459" y="4437112"/>
              <a:ext cx="703670" cy="605538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半闭框 45"/>
            <p:cNvSpPr/>
            <p:nvPr/>
          </p:nvSpPr>
          <p:spPr>
            <a:xfrm rot="5400000">
              <a:off x="5668529" y="6243995"/>
              <a:ext cx="615253" cy="648072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半闭框 47"/>
            <p:cNvSpPr/>
            <p:nvPr/>
          </p:nvSpPr>
          <p:spPr>
            <a:xfrm>
              <a:off x="7602706" y="6250375"/>
              <a:ext cx="680891" cy="576064"/>
            </a:xfrm>
            <a:prstGeom prst="halfFrame">
              <a:avLst>
                <a:gd name="adj1" fmla="val 0"/>
                <a:gd name="adj2" fmla="val 75"/>
              </a:avLst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左中括号 51"/>
            <p:cNvSpPr/>
            <p:nvPr/>
          </p:nvSpPr>
          <p:spPr>
            <a:xfrm rot="16200000">
              <a:off x="7195454" y="4121302"/>
              <a:ext cx="720000" cy="111600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左中括号 52"/>
            <p:cNvSpPr/>
            <p:nvPr/>
          </p:nvSpPr>
          <p:spPr>
            <a:xfrm rot="5400000">
              <a:off x="7283748" y="6006735"/>
              <a:ext cx="589047" cy="111600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707904" y="4509120"/>
            <a:ext cx="1475084" cy="1368152"/>
            <a:chOff x="3707904" y="4509120"/>
            <a:chExt cx="1475084" cy="1368152"/>
          </a:xfrm>
        </p:grpSpPr>
        <p:grpSp>
          <p:nvGrpSpPr>
            <p:cNvPr id="56" name="组合 55"/>
            <p:cNvGrpSpPr/>
            <p:nvPr/>
          </p:nvGrpSpPr>
          <p:grpSpPr>
            <a:xfrm>
              <a:off x="3923928" y="4509120"/>
              <a:ext cx="856325" cy="1368152"/>
              <a:chOff x="4075715" y="4509120"/>
              <a:chExt cx="856325" cy="13681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4075715" y="4509120"/>
                    <a:ext cx="8563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TextBox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75715" y="4509120"/>
                    <a:ext cx="856325" cy="46166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 b="-1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4089371" y="5415607"/>
                    <a:ext cx="698653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𝐵𝐷</m:t>
                          </m:r>
                        </m:oMath>
                      </m:oMathPara>
                    </a14:m>
                    <a:endParaRPr lang="zh-CN" alt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89371" y="5415607"/>
                    <a:ext cx="698653" cy="461665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TextBox 56"/>
            <p:cNvSpPr txBox="1"/>
            <p:nvPr/>
          </p:nvSpPr>
          <p:spPr>
            <a:xfrm>
              <a:off x="3707904" y="5085184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必要质蕴含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84111" y="1362032"/>
            <a:ext cx="2714186" cy="2643031"/>
            <a:chOff x="6384111" y="1362032"/>
            <a:chExt cx="2714186" cy="2643031"/>
          </a:xfrm>
        </p:grpSpPr>
        <p:sp>
          <p:nvSpPr>
            <p:cNvPr id="12" name="圆角矩形 11"/>
            <p:cNvSpPr/>
            <p:nvPr/>
          </p:nvSpPr>
          <p:spPr>
            <a:xfrm>
              <a:off x="6384111" y="2740587"/>
              <a:ext cx="1120461" cy="976445"/>
            </a:xfrm>
            <a:prstGeom prst="round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316416" y="2705700"/>
                  <a:ext cx="6986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𝐴𝐷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2705700"/>
                  <a:ext cx="698653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endCxn id="28" idx="1"/>
            </p:cNvCxnSpPr>
            <p:nvPr/>
          </p:nvCxnSpPr>
          <p:spPr>
            <a:xfrm flipV="1">
              <a:off x="7505724" y="2936533"/>
              <a:ext cx="810692" cy="1461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左中括号 49"/>
            <p:cNvSpPr/>
            <p:nvPr/>
          </p:nvSpPr>
          <p:spPr>
            <a:xfrm rot="16200000">
              <a:off x="7205208" y="1164032"/>
              <a:ext cx="720000" cy="1116000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左中括号 50"/>
            <p:cNvSpPr/>
            <p:nvPr/>
          </p:nvSpPr>
          <p:spPr>
            <a:xfrm rot="5400000">
              <a:off x="7205209" y="3087063"/>
              <a:ext cx="720000" cy="1116000"/>
            </a:xfrm>
            <a:prstGeom prst="leftBracket">
              <a:avLst/>
            </a:prstGeom>
            <a:ln w="28575"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316416" y="1556792"/>
                  <a:ext cx="7818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1556792"/>
                  <a:ext cx="781881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箭头连接符 60"/>
            <p:cNvCxnSpPr/>
            <p:nvPr/>
          </p:nvCxnSpPr>
          <p:spPr>
            <a:xfrm>
              <a:off x="8113454" y="1722031"/>
              <a:ext cx="346978" cy="6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496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③处理其余非必要质蕴含</a:t>
            </a:r>
            <a:r>
              <a:rPr lang="en-US" altLang="zh-CN" sz="3600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3600" dirty="0" smtClean="0">
                <a:latin typeface="楷体" pitchFamily="49" charset="-122"/>
                <a:ea typeface="楷体" pitchFamily="49" charset="-122"/>
              </a:rPr>
              <a:t>白色的</a:t>
            </a:r>
            <a:r>
              <a:rPr lang="en-US" altLang="zh-CN" sz="3600" dirty="0" smtClean="0">
                <a:latin typeface="楷体" pitchFamily="49" charset="-122"/>
                <a:ea typeface="楷体" pitchFamily="49" charset="-122"/>
              </a:rPr>
              <a:t>1)</a:t>
            </a:r>
            <a:endParaRPr lang="zh-CN" altLang="en-US" sz="3600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7504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5406218"/>
                  </p:ext>
                </p:extLst>
              </p:nvPr>
            </p:nvGraphicFramePr>
            <p:xfrm>
              <a:off x="107504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2"/>
                          <a:stretch>
                            <a:fillRect l="-649" t="-980" r="-260390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88296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394295"/>
                  </p:ext>
                </p:extLst>
              </p:nvPr>
            </p:nvGraphicFramePr>
            <p:xfrm>
              <a:off x="4788296" y="90872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3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7504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841611"/>
                  </p:ext>
                </p:extLst>
              </p:nvPr>
            </p:nvGraphicFramePr>
            <p:xfrm>
              <a:off x="107504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4"/>
                          <a:stretch>
                            <a:fillRect l="-649" t="-980" r="-260390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9" name="组合 8"/>
          <p:cNvGrpSpPr/>
          <p:nvPr/>
        </p:nvGrpSpPr>
        <p:grpSpPr>
          <a:xfrm>
            <a:off x="1088722" y="1583686"/>
            <a:ext cx="3471158" cy="2061338"/>
            <a:chOff x="1088722" y="1583686"/>
            <a:chExt cx="3471158" cy="2061338"/>
          </a:xfrm>
        </p:grpSpPr>
        <p:sp>
          <p:nvSpPr>
            <p:cNvPr id="5" name="圆角矩形 4"/>
            <p:cNvSpPr/>
            <p:nvPr/>
          </p:nvSpPr>
          <p:spPr>
            <a:xfrm>
              <a:off x="2326305" y="1583686"/>
              <a:ext cx="504056" cy="206133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88722" y="3199529"/>
              <a:ext cx="2331150" cy="44549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23" idx="1"/>
            </p:cNvCxnSpPr>
            <p:nvPr/>
          </p:nvCxnSpPr>
          <p:spPr>
            <a:xfrm flipV="1">
              <a:off x="2830361" y="2046040"/>
              <a:ext cx="949551" cy="4468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779912" y="1815207"/>
                  <a:ext cx="687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𝐶𝐷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1815207"/>
                  <a:ext cx="68743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01339" y="3183359"/>
                  <a:ext cx="7585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339" y="3183359"/>
                  <a:ext cx="758541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接箭头连接符 38"/>
            <p:cNvCxnSpPr>
              <a:stCxn id="6" idx="3"/>
              <a:endCxn id="25" idx="1"/>
            </p:cNvCxnSpPr>
            <p:nvPr/>
          </p:nvCxnSpPr>
          <p:spPr>
            <a:xfrm flipV="1">
              <a:off x="3419872" y="3414192"/>
              <a:ext cx="381467" cy="80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4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95795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622628"/>
                  </p:ext>
                </p:extLst>
              </p:nvPr>
            </p:nvGraphicFramePr>
            <p:xfrm>
              <a:off x="4795795" y="393305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7"/>
                          <a:stretch>
                            <a:fillRect l="-649" t="-980" r="-260390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d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43608" y="5157192"/>
                <a:ext cx="7050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5157192"/>
                <a:ext cx="70506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51520" y="4365104"/>
                <a:ext cx="856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56325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259291" y="1340768"/>
                <a:ext cx="856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1" y="1340768"/>
                <a:ext cx="856325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043608" y="2132856"/>
                <a:ext cx="7050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132856"/>
                <a:ext cx="705065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1115939" y="4319222"/>
            <a:ext cx="3443941" cy="2592288"/>
            <a:chOff x="1115939" y="4319222"/>
            <a:chExt cx="3443941" cy="2592288"/>
          </a:xfrm>
        </p:grpSpPr>
        <p:sp>
          <p:nvSpPr>
            <p:cNvPr id="63" name="圆角矩形 62"/>
            <p:cNvSpPr/>
            <p:nvPr/>
          </p:nvSpPr>
          <p:spPr>
            <a:xfrm>
              <a:off x="1115939" y="6223865"/>
              <a:ext cx="2331150" cy="44549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/>
                <p:cNvSpPr txBox="1"/>
                <p:nvPr/>
              </p:nvSpPr>
              <p:spPr>
                <a:xfrm>
                  <a:off x="3801339" y="6165304"/>
                  <a:ext cx="7585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6" name="TextBox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339" y="6165304"/>
                  <a:ext cx="758541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箭头连接符 66"/>
            <p:cNvCxnSpPr>
              <a:endCxn id="66" idx="1"/>
            </p:cNvCxnSpPr>
            <p:nvPr/>
          </p:nvCxnSpPr>
          <p:spPr>
            <a:xfrm flipV="1">
              <a:off x="3419872" y="6396137"/>
              <a:ext cx="381467" cy="80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左中括号 67"/>
            <p:cNvSpPr/>
            <p:nvPr/>
          </p:nvSpPr>
          <p:spPr>
            <a:xfrm rot="16200000">
              <a:off x="2514935" y="4121222"/>
              <a:ext cx="720000" cy="111600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左中括号 68"/>
            <p:cNvSpPr/>
            <p:nvPr/>
          </p:nvSpPr>
          <p:spPr>
            <a:xfrm rot="5400000">
              <a:off x="2527998" y="5993510"/>
              <a:ext cx="720000" cy="111600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3615849" y="4515824"/>
                  <a:ext cx="7818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5849" y="4515824"/>
                  <a:ext cx="781881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直接箭头连接符 70"/>
            <p:cNvCxnSpPr/>
            <p:nvPr/>
          </p:nvCxnSpPr>
          <p:spPr>
            <a:xfrm>
              <a:off x="3412887" y="4681063"/>
              <a:ext cx="346978" cy="6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6384111" y="1290024"/>
            <a:ext cx="2714186" cy="2643031"/>
            <a:chOff x="6384111" y="1290024"/>
            <a:chExt cx="2714186" cy="2643031"/>
          </a:xfrm>
        </p:grpSpPr>
        <p:sp>
          <p:nvSpPr>
            <p:cNvPr id="50" name="左中括号 49"/>
            <p:cNvSpPr/>
            <p:nvPr/>
          </p:nvSpPr>
          <p:spPr>
            <a:xfrm rot="16200000">
              <a:off x="7205208" y="1092024"/>
              <a:ext cx="720000" cy="111600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8316416" y="1484784"/>
                  <a:ext cx="78188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1484784"/>
                  <a:ext cx="781881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直接箭头连接符 72"/>
            <p:cNvCxnSpPr/>
            <p:nvPr/>
          </p:nvCxnSpPr>
          <p:spPr>
            <a:xfrm>
              <a:off x="8113454" y="1650023"/>
              <a:ext cx="346978" cy="655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圆角矩形 11"/>
            <p:cNvSpPr/>
            <p:nvPr/>
          </p:nvSpPr>
          <p:spPr>
            <a:xfrm>
              <a:off x="6384111" y="2668579"/>
              <a:ext cx="1120461" cy="97644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316416" y="2633692"/>
                  <a:ext cx="6986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𝐴𝐷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2633692"/>
                  <a:ext cx="698653" cy="461665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接箭头连接符 29"/>
            <p:cNvCxnSpPr>
              <a:endCxn id="28" idx="1"/>
            </p:cNvCxnSpPr>
            <p:nvPr/>
          </p:nvCxnSpPr>
          <p:spPr>
            <a:xfrm flipV="1">
              <a:off x="7505724" y="2864525"/>
              <a:ext cx="810692" cy="1461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左中括号 50"/>
            <p:cNvSpPr/>
            <p:nvPr/>
          </p:nvSpPr>
          <p:spPr>
            <a:xfrm rot="5400000">
              <a:off x="7205209" y="3015055"/>
              <a:ext cx="720000" cy="1116000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5739143" y="2132856"/>
                <a:ext cx="7050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43" y="2132856"/>
                <a:ext cx="705065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4947055" y="1340768"/>
                <a:ext cx="856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55" y="1340768"/>
                <a:ext cx="856325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5739143" y="5157192"/>
                <a:ext cx="7050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43" y="5157192"/>
                <a:ext cx="705065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4947055" y="4365104"/>
                <a:ext cx="856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55" y="4365104"/>
                <a:ext cx="856325" cy="46166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6398326" y="4608022"/>
            <a:ext cx="2723241" cy="2061338"/>
            <a:chOff x="6398326" y="4608022"/>
            <a:chExt cx="2723241" cy="2061338"/>
          </a:xfrm>
        </p:grpSpPr>
        <p:sp>
          <p:nvSpPr>
            <p:cNvPr id="78" name="圆角矩形 77"/>
            <p:cNvSpPr/>
            <p:nvPr/>
          </p:nvSpPr>
          <p:spPr>
            <a:xfrm>
              <a:off x="6398326" y="5692915"/>
              <a:ext cx="1120461" cy="97644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/>
                <p:cNvSpPr txBox="1"/>
                <p:nvPr/>
              </p:nvSpPr>
              <p:spPr>
                <a:xfrm>
                  <a:off x="8330631" y="5658028"/>
                  <a:ext cx="6986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𝐴𝐷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9" name="TextBox 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631" y="5658028"/>
                  <a:ext cx="698653" cy="461665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直接箭头连接符 79"/>
            <p:cNvCxnSpPr>
              <a:endCxn id="79" idx="1"/>
            </p:cNvCxnSpPr>
            <p:nvPr/>
          </p:nvCxnSpPr>
          <p:spPr>
            <a:xfrm flipV="1">
              <a:off x="7519939" y="5888861"/>
              <a:ext cx="810692" cy="14613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圆角矩形 80"/>
            <p:cNvSpPr/>
            <p:nvPr/>
          </p:nvSpPr>
          <p:spPr>
            <a:xfrm>
              <a:off x="7020272" y="4608022"/>
              <a:ext cx="504056" cy="2061338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箭头连接符 81"/>
            <p:cNvCxnSpPr>
              <a:endCxn id="83" idx="1"/>
            </p:cNvCxnSpPr>
            <p:nvPr/>
          </p:nvCxnSpPr>
          <p:spPr>
            <a:xfrm flipV="1">
              <a:off x="7484584" y="4998368"/>
              <a:ext cx="949551" cy="4468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8434135" y="4767535"/>
                  <a:ext cx="6874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𝐶𝐷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4135" y="4767535"/>
                  <a:ext cx="687432" cy="461665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668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</a:rPr>
              <a:t>质蕴含 </a:t>
            </a:r>
            <a:r>
              <a:rPr lang="en-US" altLang="zh-CN" dirty="0" smtClean="0"/>
              <a:t>Prime </a:t>
            </a:r>
            <a:r>
              <a:rPr lang="en-US" altLang="zh-CN" dirty="0" err="1" smtClean="0"/>
              <a:t>Implicants</a:t>
            </a:r>
            <a:endParaRPr lang="en-US" altLang="zh-CN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3240360"/>
          </a:xfrm>
        </p:spPr>
        <p:txBody>
          <a:bodyPr>
            <a:normAutofit/>
          </a:bodyPr>
          <a:lstStyle/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/>
              <a:t>蕴含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函数“与或”表达式中的每个</a:t>
            </a:r>
            <a:r>
              <a:rPr lang="zh-CN" altLang="en-US" sz="2800" b="1" dirty="0"/>
              <a:t>与</a:t>
            </a:r>
            <a:r>
              <a:rPr lang="zh-CN" altLang="en-US" sz="2800" b="1" dirty="0" smtClean="0"/>
              <a:t>项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质蕴含</a:t>
            </a:r>
            <a:r>
              <a:rPr lang="zh-CN" altLang="en-US" sz="2800" dirty="0" smtClean="0"/>
              <a:t>：卡诺图中，从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最大</a:t>
            </a:r>
            <a:r>
              <a:rPr lang="zh-CN" altLang="en-US" sz="2800" dirty="0" smtClean="0"/>
              <a:t>可能数目的相邻方格中得到的乘积项。</a:t>
            </a:r>
            <a:endParaRPr lang="en-US" altLang="zh-CN" sz="2800" dirty="0" smtClean="0"/>
          </a:p>
          <a:p>
            <a:pPr marL="0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必要质蕴含</a:t>
            </a:r>
            <a:r>
              <a:rPr lang="zh-CN" altLang="en-US" sz="2800" dirty="0" smtClean="0"/>
              <a:t>：</a:t>
            </a:r>
            <a:r>
              <a:rPr lang="en-US" altLang="zh-CN" sz="2600" b="1" dirty="0" smtClean="0"/>
              <a:t>Essential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- extremely </a:t>
            </a:r>
            <a:r>
              <a:rPr lang="en-US" altLang="zh-CN" sz="2400" dirty="0"/>
              <a:t>important and </a:t>
            </a:r>
            <a:r>
              <a:rPr lang="en-US" altLang="zh-CN" sz="2400" dirty="0" smtClean="0"/>
              <a:t>necessary.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如果</a:t>
            </a:r>
            <a:r>
              <a:rPr lang="zh-CN" altLang="en-US" sz="2800" b="1" dirty="0" smtClean="0"/>
              <a:t>一个最小项</a:t>
            </a:r>
            <a:r>
              <a:rPr lang="zh-CN" altLang="en-US" sz="2800" dirty="0" smtClean="0"/>
              <a:t>对应的方格只被一个质蕴含所包含，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那么包含这个最小项的质蕴含称为</a:t>
            </a:r>
            <a:r>
              <a:rPr lang="zh-CN" altLang="en-US" sz="2800" b="1" dirty="0" smtClean="0"/>
              <a:t>必要质蕴含</a:t>
            </a:r>
            <a:r>
              <a:rPr lang="zh-CN" altLang="en-US" sz="2800" dirty="0" smtClean="0"/>
              <a:t>。</a:t>
            </a:r>
            <a:endParaRPr lang="zh-CN" altLang="en-US" sz="2800" dirty="0"/>
          </a:p>
          <a:p>
            <a:pPr marL="0">
              <a:lnSpc>
                <a:spcPct val="120000"/>
              </a:lnSpc>
              <a:spcBef>
                <a:spcPts val="0"/>
              </a:spcBef>
            </a:pPr>
            <a:endParaRPr lang="zh-CN" altLang="en-US" sz="2800" dirty="0"/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259904" y="4365104"/>
            <a:ext cx="8344544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2400" b="1" dirty="0" smtClean="0"/>
              <a:t>卡诺图化简方法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171450" indent="-514350">
              <a:lnSpc>
                <a:spcPct val="12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 smtClean="0"/>
              <a:t>画出所有的</a:t>
            </a:r>
            <a:r>
              <a:rPr lang="zh-CN" altLang="en-US" sz="2400" b="1" dirty="0" smtClean="0"/>
              <a:t>质蕴含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171450" indent="-514350">
              <a:lnSpc>
                <a:spcPct val="12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 smtClean="0"/>
              <a:t>找出</a:t>
            </a:r>
            <a:r>
              <a:rPr lang="zh-CN" altLang="en-US" sz="2400" b="1" dirty="0" smtClean="0"/>
              <a:t>必要质蕴含</a:t>
            </a:r>
            <a:r>
              <a:rPr lang="zh-CN" altLang="en-US" sz="2400" dirty="0" smtClean="0"/>
              <a:t>：通过查找一个特殊的乘积项；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</a:t>
            </a:r>
            <a:r>
              <a:rPr lang="zh-CN" altLang="en-US" sz="2400" dirty="0" smtClean="0"/>
              <a:t>处理</a:t>
            </a:r>
            <a:r>
              <a:rPr lang="zh-CN" altLang="en-US" sz="2400" b="1" dirty="0" smtClean="0"/>
              <a:t>必要质蕴含</a:t>
            </a:r>
            <a:r>
              <a:rPr lang="zh-CN" altLang="en-US" sz="2400" dirty="0" smtClean="0"/>
              <a:t>：这是必需要的项</a:t>
            </a:r>
            <a:r>
              <a:rPr lang="zh-CN" altLang="en-US" sz="2400" dirty="0"/>
              <a:t>；</a:t>
            </a:r>
            <a:endParaRPr lang="en-US" altLang="zh-CN" sz="2400" dirty="0" smtClean="0"/>
          </a:p>
          <a:p>
            <a:pPr marL="171450" indent="-514350">
              <a:lnSpc>
                <a:spcPct val="12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 smtClean="0"/>
              <a:t>处理</a:t>
            </a:r>
            <a:r>
              <a:rPr lang="zh-CN" altLang="en-US" sz="2400" b="1" dirty="0" smtClean="0"/>
              <a:t>剩余的非必要质蕴含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2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：用卡诺图表示逻辑函数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36512" y="1052736"/>
                <a:ext cx="4969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𝐴𝐶𝐷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1052736"/>
                <a:ext cx="496950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99792" y="321297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57009671"/>
                  </p:ext>
                </p:extLst>
              </p:nvPr>
            </p:nvGraphicFramePr>
            <p:xfrm>
              <a:off x="2699792" y="3212976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3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" name="组合 2"/>
          <p:cNvGrpSpPr/>
          <p:nvPr/>
        </p:nvGrpSpPr>
        <p:grpSpPr>
          <a:xfrm>
            <a:off x="251520" y="1599183"/>
            <a:ext cx="9045361" cy="1037729"/>
            <a:chOff x="251520" y="1599183"/>
            <a:chExt cx="9045361" cy="10377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51520" y="1599183"/>
                  <a:ext cx="90453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′)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′)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𝐶𝐷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′)(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1599183"/>
                  <a:ext cx="904536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251520" y="2175247"/>
                  <a:ext cx="67181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9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2175247"/>
                  <a:ext cx="6718121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87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：用卡诺图化简逻辑函数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2672" y="1196752"/>
                <a:ext cx="3719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𝐵𝐶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2" y="1196752"/>
                <a:ext cx="3719288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1560" y="3291845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1003963"/>
                  </p:ext>
                </p:extLst>
              </p:nvPr>
            </p:nvGraphicFramePr>
            <p:xfrm>
              <a:off x="611560" y="3291845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3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B05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04320" y="3291845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5343533"/>
                  </p:ext>
                </p:extLst>
              </p:nvPr>
            </p:nvGraphicFramePr>
            <p:xfrm>
              <a:off x="5004320" y="3291845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4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6327" y="2225632"/>
                <a:ext cx="31095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𝐵𝐶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𝐴𝐶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𝐵𝐷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27" y="2225632"/>
                <a:ext cx="310956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 10"/>
          <p:cNvSpPr/>
          <p:nvPr/>
        </p:nvSpPr>
        <p:spPr>
          <a:xfrm>
            <a:off x="2843808" y="4515981"/>
            <a:ext cx="1067631" cy="962182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5400000">
            <a:off x="2897868" y="4992103"/>
            <a:ext cx="972000" cy="108012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2255180" y="4515981"/>
            <a:ext cx="1067631" cy="432000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5400000">
            <a:off x="6372280" y="4227981"/>
            <a:ext cx="972000" cy="46800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504" y="16791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化简后：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504" y="11967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①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88024" y="119675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78748" y="1196752"/>
                <a:ext cx="41017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/>
                        </a:rPr>
                        <m:t>Σ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r>
                        <a:rPr lang="en-US" altLang="zh-CN" b="0" i="1" smtClean="0">
                          <a:latin typeface="Cambria Math"/>
                        </a:rPr>
                        <m:t>(0,1,2,5,8,9,10,12,14)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748" y="1196752"/>
                <a:ext cx="4101764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44008" y="2225632"/>
                <a:ext cx="45061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C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2225632"/>
                <a:ext cx="4506105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788024" y="16791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化简后：</a:t>
            </a:r>
            <a:endParaRPr lang="zh-CN" altLang="en-US" dirty="0"/>
          </a:p>
        </p:txBody>
      </p:sp>
      <p:sp>
        <p:nvSpPr>
          <p:cNvPr id="19" name="半闭框 18"/>
          <p:cNvSpPr/>
          <p:nvPr/>
        </p:nvSpPr>
        <p:spPr>
          <a:xfrm>
            <a:off x="7851549" y="5580680"/>
            <a:ext cx="680891" cy="576064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/>
          <p:cNvSpPr/>
          <p:nvPr/>
        </p:nvSpPr>
        <p:spPr>
          <a:xfrm rot="16200000">
            <a:off x="7861588" y="3764070"/>
            <a:ext cx="615253" cy="648072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半闭框 20"/>
          <p:cNvSpPr/>
          <p:nvPr/>
        </p:nvSpPr>
        <p:spPr>
          <a:xfrm rot="10800000">
            <a:off x="5783072" y="3780479"/>
            <a:ext cx="703670" cy="605538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半闭框 21"/>
          <p:cNvSpPr/>
          <p:nvPr/>
        </p:nvSpPr>
        <p:spPr>
          <a:xfrm rot="5400000">
            <a:off x="5851735" y="5570963"/>
            <a:ext cx="615253" cy="648072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左中括号 22"/>
          <p:cNvSpPr/>
          <p:nvPr/>
        </p:nvSpPr>
        <p:spPr>
          <a:xfrm rot="16200000">
            <a:off x="6177341" y="3497409"/>
            <a:ext cx="720000" cy="1116000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中括号 23"/>
          <p:cNvSpPr/>
          <p:nvPr/>
        </p:nvSpPr>
        <p:spPr>
          <a:xfrm rot="5400000">
            <a:off x="6190404" y="5369697"/>
            <a:ext cx="720000" cy="1116000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中括号 24"/>
          <p:cNvSpPr/>
          <p:nvPr/>
        </p:nvSpPr>
        <p:spPr>
          <a:xfrm>
            <a:off x="7884448" y="5046161"/>
            <a:ext cx="720000" cy="972002"/>
          </a:xfrm>
          <a:prstGeom prst="leftBracket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中括号 25"/>
          <p:cNvSpPr/>
          <p:nvPr/>
        </p:nvSpPr>
        <p:spPr>
          <a:xfrm rot="10800000">
            <a:off x="5724208" y="5046161"/>
            <a:ext cx="720000" cy="972001"/>
          </a:xfrm>
          <a:prstGeom prst="leftBracket">
            <a:avLst/>
          </a:prstGeom>
          <a:ln w="28575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0" y="1679185"/>
            <a:ext cx="9144000" cy="4752528"/>
          </a:xfrm>
          <a:prstGeom prst="rect">
            <a:avLst/>
          </a:prstGeom>
          <a:solidFill>
            <a:srgbClr val="CEE8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91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19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dirty="0" smtClean="0"/>
                  <a:t> </a:t>
                </a:r>
                <a:r>
                  <a:rPr lang="en-US" altLang="zh-TW" dirty="0"/>
                  <a:t>= </a:t>
                </a:r>
                <a:r>
                  <a:rPr lang="en-US" altLang="zh-TW" dirty="0">
                    <a:latin typeface="Symbol" pitchFamily="18" charset="2"/>
                  </a:rPr>
                  <a:t>S</a:t>
                </a:r>
                <a:r>
                  <a:rPr lang="en-US" altLang="zh-TW" dirty="0"/>
                  <a:t>(0,1,2,5,8,9,10</a:t>
                </a:r>
                <a:r>
                  <a:rPr lang="en-US" altLang="zh-TW" dirty="0" smtClean="0"/>
                  <a:t>)</a:t>
                </a:r>
                <a:r>
                  <a:rPr lang="zh-CN" altLang="en-US" b="1" dirty="0" smtClean="0"/>
                  <a:t>和</a:t>
                </a:r>
                <a:r>
                  <a:rPr lang="zh-CN" altLang="en-US" b="1" dirty="0"/>
                  <a:t>之积</a:t>
                </a:r>
                <a:r>
                  <a:rPr lang="zh-CN" altLang="en-US" dirty="0"/>
                  <a:t>的化简</a:t>
                </a:r>
                <a:endParaRPr lang="en-US" altLang="zh-TW" dirty="0"/>
              </a:p>
            </p:txBody>
          </p:sp>
        </mc:Choice>
        <mc:Fallback>
          <p:sp>
            <p:nvSpPr>
              <p:cNvPr id="419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7031" r="-1565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07504" y="364502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0519316"/>
                  </p:ext>
                </p:extLst>
              </p:nvPr>
            </p:nvGraphicFramePr>
            <p:xfrm>
              <a:off x="107504" y="364502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4"/>
                          <a:stretch>
                            <a:fillRect l="-649" t="-980" r="-260390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圆角矩形 6"/>
          <p:cNvSpPr/>
          <p:nvPr/>
        </p:nvSpPr>
        <p:spPr>
          <a:xfrm>
            <a:off x="1724499" y="4330325"/>
            <a:ext cx="432048" cy="976445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左中括号 10"/>
          <p:cNvSpPr/>
          <p:nvPr/>
        </p:nvSpPr>
        <p:spPr>
          <a:xfrm rot="5400000">
            <a:off x="1313616" y="5765196"/>
            <a:ext cx="720000" cy="1116000"/>
          </a:xfrm>
          <a:prstGeom prst="leftBracke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中括号 13"/>
          <p:cNvSpPr/>
          <p:nvPr/>
        </p:nvSpPr>
        <p:spPr>
          <a:xfrm rot="16200000">
            <a:off x="1300553" y="3828867"/>
            <a:ext cx="720000" cy="1116000"/>
          </a:xfrm>
          <a:prstGeom prst="leftBracke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半闭框 16"/>
          <p:cNvSpPr/>
          <p:nvPr/>
        </p:nvSpPr>
        <p:spPr>
          <a:xfrm>
            <a:off x="2962776" y="6016563"/>
            <a:ext cx="680891" cy="576064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半闭框 17"/>
          <p:cNvSpPr/>
          <p:nvPr/>
        </p:nvSpPr>
        <p:spPr>
          <a:xfrm rot="16200000">
            <a:off x="2972815" y="4082386"/>
            <a:ext cx="615253" cy="648072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半闭框 18"/>
          <p:cNvSpPr/>
          <p:nvPr/>
        </p:nvSpPr>
        <p:spPr>
          <a:xfrm rot="10800000">
            <a:off x="894299" y="4098795"/>
            <a:ext cx="703670" cy="605538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半闭框 19"/>
          <p:cNvSpPr/>
          <p:nvPr/>
        </p:nvSpPr>
        <p:spPr>
          <a:xfrm rot="5400000">
            <a:off x="962962" y="6006846"/>
            <a:ext cx="615253" cy="648072"/>
          </a:xfrm>
          <a:prstGeom prst="halfFrame">
            <a:avLst>
              <a:gd name="adj1" fmla="val 0"/>
              <a:gd name="adj2" fmla="val 75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-36512" y="1196753"/>
                <a:ext cx="3632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1196753"/>
                <a:ext cx="3632469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220072" y="368734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表格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0504058"/>
                  </p:ext>
                </p:extLst>
              </p:nvPr>
            </p:nvGraphicFramePr>
            <p:xfrm>
              <a:off x="5220072" y="368734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6"/>
                          <a:stretch>
                            <a:fillRect l="-649" t="-980" r="-261039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25" name="TextBox 24"/>
          <p:cNvSpPr txBox="1"/>
          <p:nvPr/>
        </p:nvSpPr>
        <p:spPr>
          <a:xfrm>
            <a:off x="251520" y="2361878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标准式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积之和</a:t>
            </a:r>
            <a:endParaRPr lang="zh-CN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297732" y="165841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最小项</a:t>
            </a:r>
            <a:endParaRPr lang="zh-CN" altLang="en-US" sz="2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4277951" y="965920"/>
            <a:ext cx="4902561" cy="5436809"/>
            <a:chOff x="4277951" y="965920"/>
            <a:chExt cx="4902561" cy="5436809"/>
          </a:xfrm>
        </p:grpSpPr>
        <p:sp>
          <p:nvSpPr>
            <p:cNvPr id="27" name="圆角矩形 26"/>
            <p:cNvSpPr/>
            <p:nvPr/>
          </p:nvSpPr>
          <p:spPr>
            <a:xfrm>
              <a:off x="7465383" y="4356778"/>
              <a:ext cx="468000" cy="204595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228184" y="5439625"/>
              <a:ext cx="2304256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左中括号 28"/>
            <p:cNvSpPr/>
            <p:nvPr/>
          </p:nvSpPr>
          <p:spPr>
            <a:xfrm>
              <a:off x="8100472" y="4882995"/>
              <a:ext cx="720000" cy="988629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左中括号 29"/>
            <p:cNvSpPr/>
            <p:nvPr/>
          </p:nvSpPr>
          <p:spPr>
            <a:xfrm rot="10800000">
              <a:off x="5999098" y="4896059"/>
              <a:ext cx="720000" cy="975566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4277951" y="1455167"/>
                  <a:ext cx="490256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② 化简反函数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 </m:t>
                      </m:r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′=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𝐶𝐷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𝐵𝐷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′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7951" y="1455167"/>
                  <a:ext cx="4902561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1990" t="-1466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283968" y="1959223"/>
                  <a:ext cx="34354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0" dirty="0" smtClean="0"/>
                    <a:t>③ </a:t>
                  </a:r>
                  <a:r>
                    <a:rPr lang="zh-CN" altLang="en-US" b="0" dirty="0" smtClean="0"/>
                    <a:t>计算原函数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 </m:t>
                      </m:r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a14:m>
                  <a:endParaRPr lang="en-US" altLang="zh-CN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968" y="1959223"/>
                  <a:ext cx="343549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842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4716016" y="2391271"/>
                  <a:ext cx="44201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′+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)(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2391271"/>
                  <a:ext cx="4420121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/>
            <p:cNvSpPr txBox="1"/>
            <p:nvPr/>
          </p:nvSpPr>
          <p:spPr>
            <a:xfrm>
              <a:off x="4685144" y="2906157"/>
              <a:ext cx="25074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标准式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2</a:t>
              </a:r>
              <a:r>
                <a:rPr lang="zh-CN" altLang="en-US" dirty="0" smtClean="0"/>
                <a:t>：</a:t>
              </a:r>
              <a:r>
                <a:rPr lang="zh-CN" altLang="en-US" b="1" dirty="0" smtClean="0"/>
                <a:t>和</a:t>
              </a:r>
              <a:r>
                <a:rPr lang="zh-CN" altLang="en-US" b="1" dirty="0"/>
                <a:t>之</a:t>
              </a:r>
              <a:r>
                <a:rPr lang="zh-CN" altLang="en-US" b="1" dirty="0" smtClean="0"/>
                <a:t>积</a:t>
              </a:r>
              <a:endParaRPr lang="zh-CN" alt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06474" y="290615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最大项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4283968" y="965920"/>
                  <a:ext cx="38878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① 卡诺图上标识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  <a:ea typeface="Cambria Math" pitchFamily="18" charset="0"/>
                        </a:rPr>
                        <m:t>𝐹</m:t>
                      </m:r>
                      <m:r>
                        <a:rPr lang="en-US" altLang="zh-CN" i="1" dirty="0" smtClean="0">
                          <a:latin typeface="Cambria Math"/>
                        </a:rPr>
                        <m:t>=0</m:t>
                      </m:r>
                    </m:oMath>
                  </a14:m>
                  <a:r>
                    <a:rPr lang="zh-CN" altLang="en-US" dirty="0" smtClean="0"/>
                    <a:t>项；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968" y="965920"/>
                  <a:ext cx="3887859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2508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54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种形式的二级门电路实现</a:t>
            </a:r>
            <a:endParaRPr lang="en-US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7544" y="1455167"/>
                <a:ext cx="36324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55167"/>
                <a:ext cx="3632469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543865" y="1455167"/>
                <a:ext cx="29885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′=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𝐶𝐷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𝐵𝐷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865" y="1455167"/>
                <a:ext cx="298857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031188" y="1998696"/>
                <a:ext cx="31493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latin typeface="Cambria Math"/>
                        </a:rPr>
                        <m:t>=(</m:t>
                      </m:r>
                      <m:r>
                        <a:rPr lang="en-US" altLang="zh-CN" sz="1800" i="1">
                          <a:solidFill>
                            <a:srgbClr val="0070C0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altLang="zh-CN" sz="1800" i="1">
                          <a:solidFill>
                            <a:srgbClr val="0070C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CN" sz="1800" i="1">
                          <a:solidFill>
                            <a:srgbClr val="0070C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1800" i="1">
                          <a:solidFill>
                            <a:srgbClr val="0070C0"/>
                          </a:solidFill>
                          <a:latin typeface="Cambria Math"/>
                        </a:rPr>
                        <m:t>′)(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latin typeface="Cambria Math"/>
                        </a:rPr>
                        <m:t>′)(</m:t>
                      </m:r>
                      <m:sSup>
                        <m:sSupPr>
                          <m:ctrlPr>
                            <a:rPr lang="en-US" altLang="zh-CN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1800" i="1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1800" i="1">
                          <a:solidFill>
                            <a:srgbClr val="00B05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sz="1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1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188" y="1998696"/>
                <a:ext cx="3149324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68438" y="253528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标准式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积之和</a:t>
            </a:r>
            <a:endParaRPr lang="zh-CN" alt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724128" y="2564904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标准式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和</a:t>
            </a:r>
            <a:r>
              <a:rPr lang="zh-CN" altLang="en-US" b="1" dirty="0"/>
              <a:t>之</a:t>
            </a:r>
            <a:r>
              <a:rPr lang="zh-CN" altLang="en-US" b="1" dirty="0" smtClean="0"/>
              <a:t>积</a:t>
            </a:r>
            <a:endParaRPr lang="zh-CN" altLang="en-US" b="1" dirty="0"/>
          </a:p>
        </p:txBody>
      </p:sp>
      <p:pic>
        <p:nvPicPr>
          <p:cNvPr id="34" name="Picture 4" descr="C:\jobs\Marries\ch03\tiff\AACFLNM0.t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06"/>
          <a:stretch/>
        </p:blipFill>
        <p:spPr bwMode="auto">
          <a:xfrm>
            <a:off x="286035" y="3570645"/>
            <a:ext cx="8607425" cy="279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504" y="980728"/>
                <a:ext cx="382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① 在真值表上找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=1</m:t>
                    </m:r>
                    <m:r>
                      <a:rPr lang="zh-CN" altLang="en-US" b="0" i="1" smtClean="0">
                        <a:latin typeface="Cambria Math"/>
                      </a:rPr>
                      <m:t>的项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382053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2556" t="-14474" r="-47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07504" y="145516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②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87456" y="19525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93299" y="980728"/>
                <a:ext cx="382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① 在真值表上找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  <m:r>
                      <a:rPr lang="zh-CN" altLang="en-US" b="0" i="1" smtClean="0">
                        <a:latin typeface="Cambria Math"/>
                      </a:rPr>
                      <m:t>的项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299" y="980728"/>
                <a:ext cx="3820533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2392" t="-14474" r="-478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487456" y="145516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②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50694" y="1952530"/>
                <a:ext cx="15215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𝐹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694" y="1952530"/>
                <a:ext cx="1521506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>
          <a:xfrm>
            <a:off x="5822262" y="1777440"/>
            <a:ext cx="0" cy="252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427984" y="980728"/>
            <a:ext cx="59472" cy="537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59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练习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52736"/>
                <a:ext cx="8928992" cy="64807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800" b="1" dirty="0" smtClean="0"/>
                  <a:t>用卡诺图将布尔函数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𝑭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sz="2800" b="1" dirty="0" smtClean="0"/>
                  <a:t>化简成</a:t>
                </a:r>
                <a:r>
                  <a:rPr lang="en-US" altLang="zh-CN" sz="2800" b="1" dirty="0" smtClean="0"/>
                  <a:t>: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52736"/>
                <a:ext cx="8928992" cy="648072"/>
              </a:xfrm>
              <a:blipFill rotWithShape="0">
                <a:blip r:embed="rId3"/>
                <a:stretch>
                  <a:fillRect l="-1230" t="-14151"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1043608" y="1708448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(a) </a:t>
            </a:r>
            <a:r>
              <a:rPr lang="zh-CN" altLang="en-US" b="1" dirty="0" smtClean="0"/>
              <a:t>积之和的形式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5220072" y="1708448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(b) </a:t>
            </a:r>
            <a:r>
              <a:rPr lang="zh-CN" altLang="en-US" b="1" dirty="0" smtClean="0"/>
              <a:t>和之积的形式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0" y="2211437"/>
                <a:ext cx="3625544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11437"/>
                <a:ext cx="3625544" cy="9866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932040" y="2170113"/>
                <a:ext cx="3681905" cy="9866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170113"/>
                <a:ext cx="3681905" cy="98668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6709" y="316795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492023"/>
                  </p:ext>
                </p:extLst>
              </p:nvPr>
            </p:nvGraphicFramePr>
            <p:xfrm>
              <a:off x="516709" y="316795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6"/>
                          <a:stretch>
                            <a:fillRect t="-980" r="-334711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982468" y="314096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820315"/>
                  </p:ext>
                </p:extLst>
              </p:nvPr>
            </p:nvGraphicFramePr>
            <p:xfrm>
              <a:off x="4982468" y="3140968"/>
              <a:ext cx="3186587" cy="170120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8546"/>
                    <a:gridCol w="612041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7"/>
                          <a:stretch>
                            <a:fillRect l="-826" t="-980" r="-334711" b="-1901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" name="组合 6"/>
          <p:cNvGrpSpPr/>
          <p:nvPr/>
        </p:nvGrpSpPr>
        <p:grpSpPr>
          <a:xfrm>
            <a:off x="1022424" y="3717032"/>
            <a:ext cx="7367263" cy="2747928"/>
            <a:chOff x="1022424" y="3717032"/>
            <a:chExt cx="7367263" cy="2747928"/>
          </a:xfrm>
        </p:grpSpPr>
        <p:sp>
          <p:nvSpPr>
            <p:cNvPr id="12" name="圆角矩形 11"/>
            <p:cNvSpPr/>
            <p:nvPr/>
          </p:nvSpPr>
          <p:spPr>
            <a:xfrm>
              <a:off x="1933104" y="3825096"/>
              <a:ext cx="1067631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左中括号 12"/>
            <p:cNvSpPr/>
            <p:nvPr/>
          </p:nvSpPr>
          <p:spPr>
            <a:xfrm>
              <a:off x="3182664" y="4262578"/>
              <a:ext cx="741264" cy="60485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中括号 13"/>
            <p:cNvSpPr/>
            <p:nvPr/>
          </p:nvSpPr>
          <p:spPr>
            <a:xfrm rot="10800000">
              <a:off x="1022424" y="4262578"/>
              <a:ext cx="741264" cy="606581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419775" y="4346044"/>
              <a:ext cx="1067631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左中括号 16"/>
            <p:cNvSpPr/>
            <p:nvPr/>
          </p:nvSpPr>
          <p:spPr>
            <a:xfrm>
              <a:off x="7648423" y="3722146"/>
              <a:ext cx="741264" cy="604858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左中括号 17"/>
            <p:cNvSpPr/>
            <p:nvPr/>
          </p:nvSpPr>
          <p:spPr>
            <a:xfrm rot="10800000">
              <a:off x="5488183" y="3717032"/>
              <a:ext cx="741264" cy="606581"/>
            </a:xfrm>
            <a:prstGeom prst="leftBracke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1185284" y="5463088"/>
                  <a:ext cx="209057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5284" y="5463088"/>
                  <a:ext cx="20905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5756678" y="5354364"/>
                  <a:ext cx="215796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678" y="5354364"/>
                  <a:ext cx="2157962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5406069" y="6003295"/>
                  <a:ext cx="29823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069" y="6003295"/>
                  <a:ext cx="2982355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131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1019963"/>
            <a:ext cx="6252625" cy="570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5</a:t>
            </a:r>
            <a:r>
              <a:rPr lang="zh-CN" altLang="en-US" b="1" dirty="0"/>
              <a:t>变量卡诺图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30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6-Variable</a:t>
            </a:r>
            <a:r>
              <a:rPr lang="en-US" altLang="zh-CN" dirty="0"/>
              <a:t> Map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331640" y="1706784"/>
              <a:ext cx="6444000" cy="50345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0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</a:tblGrid>
                  <a:tr h="7200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𝑪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   </m:t>
                                </m:r>
                                <m:r>
                                  <a:rPr lang="en-US" altLang="zh-CN" sz="2800" b="1" i="1" baseline="30000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𝑫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𝑬𝑭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42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45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58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61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2513417"/>
                  </p:ext>
                </p:extLst>
              </p:nvPr>
            </p:nvGraphicFramePr>
            <p:xfrm>
              <a:off x="1331640" y="1706784"/>
              <a:ext cx="6444000" cy="50345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60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  <a:gridCol w="648000"/>
                  </a:tblGrid>
                  <a:tr h="720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2"/>
                          <a:stretch>
                            <a:fillRect l="-483" t="-847" r="-411111" b="-6135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26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42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45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58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61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50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53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7504" y="980728"/>
            <a:ext cx="9036496" cy="53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n-US" altLang="ko-KR" i="1" dirty="0">
                <a:latin typeface="Arial" charset="0"/>
                <a:ea typeface="Dotum" pitchFamily="34" charset="-127"/>
              </a:rPr>
              <a:t>F(A,B,C,D,E,F) </a:t>
            </a:r>
            <a:r>
              <a:rPr lang="en-US" altLang="ko-KR" i="1" dirty="0" smtClean="0">
                <a:latin typeface="Arial" charset="0"/>
                <a:ea typeface="Dotum" pitchFamily="34" charset="-127"/>
              </a:rPr>
              <a:t>=</a:t>
            </a:r>
            <a:r>
              <a:rPr lang="en-US" altLang="ko-KR" i="1" dirty="0" err="1" smtClean="0">
                <a:latin typeface="Symbol" pitchFamily="18" charset="2"/>
                <a:ea typeface="Dotum" pitchFamily="34" charset="-127"/>
              </a:rPr>
              <a:t>S</a:t>
            </a:r>
            <a:r>
              <a:rPr lang="en-US" altLang="ko-KR" i="1" dirty="0" err="1" smtClean="0">
                <a:latin typeface="Arial" charset="0"/>
                <a:ea typeface="Dotum" pitchFamily="34" charset="-127"/>
              </a:rPr>
              <a:t>m</a:t>
            </a:r>
            <a:r>
              <a:rPr lang="en-US" altLang="ko-KR" i="1" dirty="0" smtClean="0">
                <a:latin typeface="Arial" charset="0"/>
                <a:ea typeface="Dotum" pitchFamily="34" charset="-127"/>
              </a:rPr>
              <a:t> (2,8,10,18,24,26,34,37,42,45,50,53,58,61</a:t>
            </a:r>
            <a:r>
              <a:rPr lang="en-US" altLang="ko-KR" i="1" dirty="0">
                <a:latin typeface="Arial" charset="0"/>
                <a:ea typeface="Dotum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085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9" y="188640"/>
            <a:ext cx="5040560" cy="648072"/>
          </a:xfrm>
        </p:spPr>
        <p:txBody>
          <a:bodyPr/>
          <a:lstStyle/>
          <a:p>
            <a:r>
              <a:rPr lang="zh-CN" altLang="en-US" sz="4000" b="1" dirty="0" smtClean="0"/>
              <a:t>逻辑函数的表示方法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196752"/>
            <a:ext cx="3477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真值表  </a:t>
            </a:r>
            <a:r>
              <a:rPr lang="zh-CN" altLang="en-US" sz="28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  <a:cs typeface="Calibri"/>
              </a:rPr>
              <a:t>→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 波形图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5364088" y="5445224"/>
            <a:ext cx="2550009" cy="5040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004485"/>
              </p:ext>
            </p:extLst>
          </p:nvPr>
        </p:nvGraphicFramePr>
        <p:xfrm>
          <a:off x="323528" y="1916832"/>
          <a:ext cx="34080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010"/>
                <a:gridCol w="852010"/>
                <a:gridCol w="852010"/>
                <a:gridCol w="852010"/>
              </a:tblGrid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30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3304728"/>
            <a:ext cx="4961448" cy="350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内容占位符 2"/>
          <p:cNvSpPr txBox="1">
            <a:spLocks/>
          </p:cNvSpPr>
          <p:nvPr/>
        </p:nvSpPr>
        <p:spPr bwMode="auto">
          <a:xfrm>
            <a:off x="7199784" y="0"/>
            <a:ext cx="1944216" cy="244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mtClean="0"/>
              <a:t>真值表</a:t>
            </a:r>
            <a:endParaRPr lang="en-US" altLang="zh-CN" smtClean="0"/>
          </a:p>
          <a:p>
            <a:r>
              <a:rPr lang="zh-CN" altLang="en-US" smtClean="0"/>
              <a:t>函数式</a:t>
            </a:r>
            <a:endParaRPr lang="en-US" altLang="zh-CN" smtClean="0"/>
          </a:p>
          <a:p>
            <a:r>
              <a:rPr lang="zh-CN" altLang="en-US" smtClean="0"/>
              <a:t>逻辑图</a:t>
            </a:r>
            <a:endParaRPr lang="en-US" altLang="zh-CN" smtClean="0"/>
          </a:p>
          <a:p>
            <a:r>
              <a:rPr lang="zh-CN" altLang="en-US" smtClean="0"/>
              <a:t>波形图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125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ChangeArrowheads="1"/>
          </p:cNvSpPr>
          <p:nvPr/>
        </p:nvSpPr>
        <p:spPr bwMode="auto">
          <a:xfrm>
            <a:off x="4716016" y="1700808"/>
            <a:ext cx="446449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1800" i="1" dirty="0">
                <a:latin typeface="Arial" charset="0"/>
                <a:ea typeface="Dotum" pitchFamily="34" charset="-127"/>
              </a:rPr>
              <a:t>F(A,B,C,D,E,F) </a:t>
            </a:r>
            <a:r>
              <a:rPr lang="en-US" altLang="ko-KR" sz="1800" i="1" dirty="0" smtClean="0">
                <a:latin typeface="Arial" charset="0"/>
                <a:ea typeface="Dotum" pitchFamily="34" charset="-127"/>
              </a:rPr>
              <a:t>=</a:t>
            </a:r>
            <a:r>
              <a:rPr lang="en-US" altLang="ko-KR" sz="1800" i="1" dirty="0" err="1">
                <a:latin typeface="Symbol" pitchFamily="18" charset="2"/>
                <a:ea typeface="Dotum" pitchFamily="34" charset="-127"/>
              </a:rPr>
              <a:t>S</a:t>
            </a:r>
            <a:r>
              <a:rPr lang="en-US" altLang="ko-KR" sz="1800" i="1" dirty="0" err="1">
                <a:latin typeface="Arial" charset="0"/>
                <a:ea typeface="Dotum" pitchFamily="34" charset="-127"/>
              </a:rPr>
              <a:t>m</a:t>
            </a:r>
            <a:endParaRPr lang="en-US" altLang="ko-KR" sz="1800" i="1" dirty="0">
              <a:latin typeface="Arial" charset="0"/>
              <a:ea typeface="Dotum" pitchFamily="34" charset="-127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1800" i="1" dirty="0" smtClean="0">
                <a:latin typeface="Arial" charset="0"/>
                <a:ea typeface="Dotum" pitchFamily="34" charset="-127"/>
              </a:rPr>
              <a:t>(2,8,10,18,24,26,34,37,42,45,50,53,58,61</a:t>
            </a:r>
            <a:r>
              <a:rPr lang="en-US" altLang="ko-KR" sz="1800" i="1" dirty="0">
                <a:latin typeface="Arial" charset="0"/>
                <a:ea typeface="Dotum" pitchFamily="34" charset="-127"/>
              </a:rPr>
              <a:t>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9490" y="934846"/>
            <a:ext cx="4650035" cy="5915025"/>
            <a:chOff x="239490" y="934846"/>
            <a:chExt cx="4650035" cy="5915025"/>
          </a:xfrm>
        </p:grpSpPr>
        <p:pic>
          <p:nvPicPr>
            <p:cNvPr id="37892" name="Picture 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490" y="946150"/>
              <a:ext cx="2100262" cy="5899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3" name="Picture 7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934846"/>
              <a:ext cx="2117725" cy="5915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4" name="Rectangle 10"/>
          <p:cNvSpPr>
            <a:spLocks noGrp="1" noChangeArrowheads="1"/>
          </p:cNvSpPr>
          <p:nvPr>
            <p:ph type="title"/>
          </p:nvPr>
        </p:nvSpPr>
        <p:spPr>
          <a:xfrm>
            <a:off x="239490" y="84138"/>
            <a:ext cx="8620348" cy="680566"/>
          </a:xfrm>
          <a:noFill/>
        </p:spPr>
        <p:txBody>
          <a:bodyPr>
            <a:noAutofit/>
          </a:bodyPr>
          <a:lstStyle/>
          <a:p>
            <a:pPr eaLnBrk="1" hangingPunct="1"/>
            <a:r>
              <a:rPr lang="en-US" altLang="zh-CN" sz="3800" b="1" dirty="0" smtClean="0"/>
              <a:t>6-Variable</a:t>
            </a:r>
            <a:r>
              <a:rPr lang="en-US" altLang="zh-CN" sz="3800" dirty="0" smtClean="0"/>
              <a:t> Map Patterns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18618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4"/>
          <p:cNvSpPr>
            <a:spLocks noChangeArrowheads="1"/>
          </p:cNvSpPr>
          <p:nvPr/>
        </p:nvSpPr>
        <p:spPr bwMode="auto">
          <a:xfrm>
            <a:off x="4657502" y="1412776"/>
            <a:ext cx="4451002" cy="882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1800" i="1" dirty="0">
                <a:latin typeface="Arial" charset="0"/>
                <a:ea typeface="Dotum" pitchFamily="34" charset="-127"/>
              </a:rPr>
              <a:t>F(A,B,C,D,E,F) </a:t>
            </a:r>
            <a:r>
              <a:rPr lang="en-US" altLang="ko-KR" sz="1800" i="1" dirty="0" smtClean="0">
                <a:latin typeface="Arial" charset="0"/>
                <a:ea typeface="Dotum" pitchFamily="34" charset="-127"/>
              </a:rPr>
              <a:t>=</a:t>
            </a:r>
            <a:r>
              <a:rPr lang="en-US" altLang="ko-KR" sz="1800" i="1" dirty="0" smtClean="0">
                <a:latin typeface="Symbol" pitchFamily="18" charset="2"/>
                <a:ea typeface="Dotum" pitchFamily="34" charset="-127"/>
              </a:rPr>
              <a:t>S </a:t>
            </a:r>
            <a:r>
              <a:rPr lang="en-US" altLang="ko-KR" sz="1800" i="1" dirty="0" smtClean="0">
                <a:latin typeface="Arial" charset="0"/>
                <a:ea typeface="Dotum" pitchFamily="34" charset="-127"/>
              </a:rPr>
              <a:t>m</a:t>
            </a:r>
            <a:endParaRPr lang="en-US" altLang="ko-KR" sz="1800" i="1" dirty="0">
              <a:latin typeface="Arial" charset="0"/>
              <a:ea typeface="Dotum" pitchFamily="34" charset="-127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1800" i="1" dirty="0" smtClean="0">
                <a:latin typeface="Arial" charset="0"/>
                <a:ea typeface="Dotum" pitchFamily="34" charset="-127"/>
              </a:rPr>
              <a:t>(2,8,10,18,24,26,34,37,42,45,50,53,58,61</a:t>
            </a:r>
            <a:r>
              <a:rPr lang="en-US" altLang="ko-KR" sz="1800" i="1" dirty="0">
                <a:latin typeface="Arial" charset="0"/>
                <a:ea typeface="Dotum" pitchFamily="34" charset="-127"/>
              </a:rPr>
              <a:t>)</a:t>
            </a:r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4788024" y="2420888"/>
            <a:ext cx="3888432" cy="31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ko-KR" altLang="en-US" sz="2000" i="1" dirty="0">
                <a:latin typeface="Arial" charset="0"/>
                <a:ea typeface="Dotum" pitchFamily="34" charset="-127"/>
              </a:rPr>
              <a:t>= </a:t>
            </a:r>
            <a:r>
              <a:rPr lang="en-US" altLang="ko-KR" sz="2000" i="1" dirty="0">
                <a:latin typeface="Arial" charset="0"/>
                <a:ea typeface="Dotum" pitchFamily="34" charset="-127"/>
              </a:rPr>
              <a:t>D' E F'  +  A D E' </a:t>
            </a:r>
            <a:r>
              <a:rPr lang="en-US" altLang="ko-KR" sz="2000" i="1" dirty="0" smtClean="0">
                <a:latin typeface="Arial" charset="0"/>
                <a:ea typeface="Dotum" pitchFamily="34" charset="-127"/>
              </a:rPr>
              <a:t>F+  </a:t>
            </a:r>
            <a:r>
              <a:rPr lang="en-US" altLang="ko-KR" sz="2000" i="1" dirty="0">
                <a:latin typeface="Arial" charset="0"/>
                <a:ea typeface="Dotum" pitchFamily="34" charset="-127"/>
              </a:rPr>
              <a:t>A' C D' F'</a:t>
            </a:r>
          </a:p>
        </p:txBody>
      </p:sp>
      <p:pic>
        <p:nvPicPr>
          <p:cNvPr id="38916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4" y="946150"/>
            <a:ext cx="2100262" cy="589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24477"/>
            <a:ext cx="2117725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9"/>
          <p:cNvSpPr>
            <a:spLocks noGrp="1" noChangeArrowheads="1"/>
          </p:cNvSpPr>
          <p:nvPr>
            <p:ph type="title"/>
          </p:nvPr>
        </p:nvSpPr>
        <p:spPr>
          <a:xfrm>
            <a:off x="1066800" y="84138"/>
            <a:ext cx="7793038" cy="601662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b="1" dirty="0" smtClean="0"/>
              <a:t>6</a:t>
            </a:r>
            <a:r>
              <a:rPr lang="en-US" altLang="zh-CN" dirty="0" smtClean="0"/>
              <a:t>-Variable Map Patterns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4067944" y="2733794"/>
            <a:ext cx="1296144" cy="11481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707904" y="2747530"/>
            <a:ext cx="2952328" cy="2625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4529485" y="2132856"/>
            <a:ext cx="3426892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4067944" y="2173432"/>
            <a:ext cx="1296144" cy="11344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5301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无关项 </a:t>
            </a:r>
            <a:r>
              <a:rPr lang="en-US" altLang="zh-CN" dirty="0"/>
              <a:t>(</a:t>
            </a:r>
            <a:r>
              <a:rPr lang="en-US" altLang="zh-CN" b="1" dirty="0"/>
              <a:t>D</a:t>
            </a:r>
            <a:r>
              <a:rPr lang="en-US" altLang="zh-CN" dirty="0"/>
              <a:t>on’t-Care)</a:t>
            </a:r>
            <a:endParaRPr lang="zh-CN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395536" y="1186874"/>
                <a:ext cx="835292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/>
                  <a:t>在实际应用中，函数不是由确定的</a:t>
                </a:r>
                <a:r>
                  <a:rPr lang="en-US" altLang="zh-CN" sz="2800" dirty="0" smtClean="0"/>
                  <a:t>0</a:t>
                </a:r>
                <a:r>
                  <a:rPr lang="zh-CN" altLang="en-US" sz="2800" dirty="0" smtClean="0"/>
                  <a:t>或</a:t>
                </a:r>
                <a:r>
                  <a:rPr lang="en-US" altLang="zh-CN" sz="2800" dirty="0" smtClean="0"/>
                  <a:t>1</a:t>
                </a:r>
                <a:r>
                  <a:rPr lang="zh-CN" altLang="en-US" sz="2800" dirty="0" smtClean="0"/>
                  <a:t>变量组合规定的。</a:t>
                </a:r>
                <a:endParaRPr lang="en-US" altLang="zh-CN" sz="2800" dirty="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/>
                  <a:t>在大多数情况下，我们不关心这些不确定项给函数值带来的影响。</a:t>
                </a:r>
                <a:endParaRPr lang="en-US" altLang="zh-CN" sz="2800" dirty="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/>
                  <a:t>这些不确定项 </a:t>
                </a:r>
                <a:r>
                  <a:rPr lang="en-US" altLang="zh-CN" sz="2800" dirty="0" smtClean="0"/>
                  <a:t>(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X</a:t>
                </a:r>
                <a:r>
                  <a:rPr lang="en-US" altLang="zh-CN" sz="2800" dirty="0" smtClean="0"/>
                  <a:t>)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zh-CN" sz="2800" dirty="0" smtClean="0"/>
                  <a:t>)</a:t>
                </a:r>
                <a:r>
                  <a:rPr lang="zh-CN" altLang="en-US" sz="2800" dirty="0" smtClean="0"/>
                  <a:t>称为</a:t>
                </a:r>
                <a:r>
                  <a:rPr lang="zh-CN" altLang="en-US" sz="2800" dirty="0" smtClean="0"/>
                  <a:t>：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无关项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dirty="0"/>
                  <a:t>无关</a:t>
                </a:r>
                <a:r>
                  <a:rPr lang="zh-CN" altLang="en-US" sz="2800" dirty="0" smtClean="0"/>
                  <a:t>项可以用于卡诺图的</a:t>
                </a:r>
                <a:r>
                  <a:rPr lang="zh-CN" altLang="en-US" sz="2800" b="1" dirty="0" smtClean="0"/>
                  <a:t>进一步化简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186874"/>
                <a:ext cx="8352928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1314" r="-1022" b="-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8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例题：化简逻辑函数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980728"/>
                <a:ext cx="8928992" cy="100811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𝐵𝐶𝐷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𝐶𝐷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𝐷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𝐴𝐵𝐶𝐷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𝐴𝐵𝐶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𝐶</m:t>
                      </m:r>
                      <m:sSup>
                        <m:sSupPr>
                          <m:ctrlP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2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980728"/>
                <a:ext cx="8928992" cy="100811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504" y="1844824"/>
                <a:ext cx="88774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也可以：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𝐷</m:t>
                        </m:r>
                      </m:e>
                    </m:d>
                    <m:r>
                      <a:rPr lang="en-US" altLang="zh-CN" sz="2800" b="0" i="1" smtClean="0">
                        <a:latin typeface="Cambria Math"/>
                      </a:rPr>
                      <m:t>=∑</m:t>
                    </m:r>
                    <m:r>
                      <a:rPr lang="en-US" altLang="zh-CN" sz="2800" b="0" i="1" smtClean="0">
                        <a:latin typeface="Cambria Math"/>
                      </a:rPr>
                      <m:t>𝑚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1,7,8</m:t>
                        </m:r>
                      </m:e>
                    </m:d>
                    <m:r>
                      <a:rPr lang="en-US" altLang="zh-CN" sz="2800" b="0" i="1" smtClean="0">
                        <a:latin typeface="Cambria Math"/>
                      </a:rPr>
                      <m:t>+</m:t>
                    </m:r>
                    <m:r>
                      <a:rPr lang="en-US" altLang="zh-CN" sz="2800" b="0" i="1" smtClean="0">
                        <a:latin typeface="Cambria Math"/>
                      </a:rPr>
                      <m:t>𝑑</m:t>
                    </m:r>
                    <m:r>
                      <a:rPr lang="en-US" altLang="zh-CN" sz="2800" b="0" i="1" smtClean="0">
                        <a:latin typeface="Cambria Math"/>
                      </a:rPr>
                      <m:t>(3,5,9,10,12,14,15)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844824"/>
                <a:ext cx="8877495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099" t="-3529" b="-2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470541" y="38610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0864584"/>
                  </p:ext>
                </p:extLst>
              </p:nvPr>
            </p:nvGraphicFramePr>
            <p:xfrm>
              <a:off x="5470541" y="38610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4"/>
                          <a:stretch>
                            <a:fillRect l="-649"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8" name="组合 17"/>
          <p:cNvGrpSpPr/>
          <p:nvPr/>
        </p:nvGrpSpPr>
        <p:grpSpPr>
          <a:xfrm>
            <a:off x="35496" y="2420888"/>
            <a:ext cx="8568952" cy="2520280"/>
            <a:chOff x="35496" y="2420888"/>
            <a:chExt cx="8568952" cy="2520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35496" y="2996952"/>
                  <a:ext cx="8424936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𝐶𝐷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/>
                              </a:rPr>
                              <m:t>𝐵𝐶𝐷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</m:d>
                      </m:oMath>
                    </m:oMathPara>
                  </a14:m>
                  <a:endParaRPr lang="en-US" altLang="zh-CN" b="0" i="1" dirty="0" smtClean="0">
                    <a:latin typeface="Cambria Math"/>
                  </a:endParaRPr>
                </a:p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    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𝐴𝐵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+(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𝐴𝐵𝐶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𝐶𝐷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′)</m:t>
                        </m:r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" y="2996952"/>
                  <a:ext cx="8424936" cy="83099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17" b="-110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35496" y="2420888"/>
              <a:ext cx="906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/>
                <a:t>解：</a:t>
              </a:r>
              <a:endParaRPr lang="zh-CN" altLang="en-US" sz="28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2463279"/>
              <a:ext cx="7848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这个逻辑函数已无可化简，但适当加入约束后还可以化简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323528" y="3933056"/>
                  <a:ext cx="5184576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/>
                          </a:rPr>
                          <m:t>𝐵𝐷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𝐴𝐶</m:t>
                            </m:r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3933056"/>
                  <a:ext cx="5184576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323528" y="4479503"/>
                  <a:ext cx="3096344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4479503"/>
                  <a:ext cx="3096344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6228184" y="4555002"/>
            <a:ext cx="2808232" cy="2022594"/>
            <a:chOff x="6228184" y="4555002"/>
            <a:chExt cx="2808232" cy="2022594"/>
          </a:xfrm>
        </p:grpSpPr>
        <p:sp>
          <p:nvSpPr>
            <p:cNvPr id="14" name="圆角矩形 13"/>
            <p:cNvSpPr/>
            <p:nvPr/>
          </p:nvSpPr>
          <p:spPr>
            <a:xfrm>
              <a:off x="7092280" y="4555002"/>
              <a:ext cx="1080120" cy="890222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中括号 14"/>
            <p:cNvSpPr/>
            <p:nvPr/>
          </p:nvSpPr>
          <p:spPr>
            <a:xfrm rot="10800000">
              <a:off x="6228184" y="5667618"/>
              <a:ext cx="720000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左中括号 15"/>
            <p:cNvSpPr/>
            <p:nvPr/>
          </p:nvSpPr>
          <p:spPr>
            <a:xfrm>
              <a:off x="8316416" y="5667618"/>
              <a:ext cx="720000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98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4624"/>
            <a:ext cx="8964488" cy="504056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积之和</a:t>
            </a:r>
            <a:r>
              <a:rPr lang="zh-CN" altLang="en-US" sz="2800" dirty="0" smtClean="0"/>
              <a:t>：</a:t>
            </a:r>
            <a:r>
              <a:rPr lang="en-US" altLang="zh-TW" sz="2800" i="1" dirty="0" smtClean="0"/>
              <a:t>F</a:t>
            </a:r>
            <a:r>
              <a:rPr lang="en-US" altLang="zh-TW" sz="2800" dirty="0" smtClean="0"/>
              <a:t> (</a:t>
            </a:r>
            <a:r>
              <a:rPr lang="en-US" altLang="zh-TW" sz="2800" dirty="0" err="1" smtClean="0"/>
              <a:t>w,x,y,z</a:t>
            </a:r>
            <a:r>
              <a:rPr lang="en-US" altLang="zh-TW" sz="2800" dirty="0" smtClean="0"/>
              <a:t>) = </a:t>
            </a:r>
            <a:r>
              <a:rPr lang="en-US" altLang="zh-TW" sz="2800" dirty="0" smtClean="0">
                <a:latin typeface="Symbol" pitchFamily="18" charset="2"/>
              </a:rPr>
              <a:t>S</a:t>
            </a:r>
            <a:r>
              <a:rPr lang="en-US" altLang="zh-TW" sz="2800" dirty="0" smtClean="0"/>
              <a:t>(1,3,7,11,15)</a:t>
            </a:r>
            <a:r>
              <a:rPr lang="zh-CN" altLang="en-US" sz="2800" dirty="0" smtClean="0"/>
              <a:t> ，</a:t>
            </a:r>
            <a:r>
              <a:rPr lang="en-US" altLang="zh-TW" sz="2800" i="1" dirty="0" smtClean="0"/>
              <a:t>d</a:t>
            </a:r>
            <a:r>
              <a:rPr lang="en-US" altLang="zh-TW" sz="2800" dirty="0" smtClean="0"/>
              <a:t>(</a:t>
            </a:r>
            <a:r>
              <a:rPr lang="en-US" altLang="zh-TW" sz="2800" dirty="0" err="1" smtClean="0"/>
              <a:t>w,x,y,z</a:t>
            </a:r>
            <a:r>
              <a:rPr lang="en-US" altLang="zh-TW" sz="2800" dirty="0" smtClean="0"/>
              <a:t>) = </a:t>
            </a:r>
            <a:r>
              <a:rPr lang="en-US" altLang="zh-TW" sz="2800" dirty="0" smtClean="0">
                <a:latin typeface="Symbol" pitchFamily="18" charset="2"/>
              </a:rPr>
              <a:t>S</a:t>
            </a:r>
            <a:r>
              <a:rPr lang="en-US" altLang="zh-TW" sz="2800" dirty="0" smtClean="0"/>
              <a:t>(0,2,5)</a:t>
            </a:r>
            <a:endParaRPr lang="en-US" altLang="zh-CN" sz="28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35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0095753"/>
                  </p:ext>
                </p:extLst>
              </p:nvPr>
            </p:nvGraphicFramePr>
            <p:xfrm>
              <a:off x="3235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3"/>
                          <a:stretch>
                            <a:fillRect l="-649" t="-980" r="-262338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圆角矩形 8"/>
          <p:cNvSpPr/>
          <p:nvPr/>
        </p:nvSpPr>
        <p:spPr>
          <a:xfrm>
            <a:off x="2555776" y="1222202"/>
            <a:ext cx="468000" cy="204595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953586" y="1222878"/>
            <a:ext cx="1070190" cy="43200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763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6764770"/>
                  </p:ext>
                </p:extLst>
              </p:nvPr>
            </p:nvGraphicFramePr>
            <p:xfrm>
              <a:off x="50763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4"/>
                          <a:stretch>
                            <a:fillRect t="-980" r="-262338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87624" y="3284984"/>
                <a:ext cx="23394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84984"/>
                <a:ext cx="2339423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1648" y="3284984"/>
                <a:ext cx="3044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𝑦𝑧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648" y="3284984"/>
                <a:ext cx="304480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圆角矩形 14"/>
          <p:cNvSpPr/>
          <p:nvPr/>
        </p:nvSpPr>
        <p:spPr>
          <a:xfrm>
            <a:off x="6084167" y="1222878"/>
            <a:ext cx="2339423" cy="432000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319194" y="1222201"/>
            <a:ext cx="468000" cy="204595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746688" y="1209004"/>
            <a:ext cx="1040505" cy="996984"/>
          </a:xfrm>
          <a:prstGeom prst="round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3528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53450106"/>
                  </p:ext>
                </p:extLst>
              </p:nvPr>
            </p:nvGraphicFramePr>
            <p:xfrm>
              <a:off x="323528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7"/>
                          <a:stretch>
                            <a:fillRect l="-649"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76056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表格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1675373"/>
                  </p:ext>
                </p:extLst>
              </p:nvPr>
            </p:nvGraphicFramePr>
            <p:xfrm>
              <a:off x="5076056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8"/>
                          <a:stretch>
                            <a:fillRect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" name="组合 2"/>
          <p:cNvGrpSpPr/>
          <p:nvPr/>
        </p:nvGrpSpPr>
        <p:grpSpPr>
          <a:xfrm>
            <a:off x="1174561" y="3759423"/>
            <a:ext cx="2485611" cy="3007337"/>
            <a:chOff x="1174561" y="3759423"/>
            <a:chExt cx="2485611" cy="3007337"/>
          </a:xfrm>
        </p:grpSpPr>
        <p:sp>
          <p:nvSpPr>
            <p:cNvPr id="19" name="圆角矩形 18"/>
            <p:cNvSpPr/>
            <p:nvPr/>
          </p:nvSpPr>
          <p:spPr>
            <a:xfrm>
              <a:off x="2567059" y="4720809"/>
              <a:ext cx="468000" cy="204595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20749" y="4712999"/>
              <a:ext cx="2339423" cy="432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174561" y="3759423"/>
                  <a:ext cx="218508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4561" y="3759423"/>
                  <a:ext cx="2185085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5652120" y="3759423"/>
            <a:ext cx="2135196" cy="2999527"/>
            <a:chOff x="5652120" y="3759423"/>
            <a:chExt cx="2135196" cy="2999527"/>
          </a:xfrm>
        </p:grpSpPr>
        <p:sp>
          <p:nvSpPr>
            <p:cNvPr id="23" name="圆角矩形 22"/>
            <p:cNvSpPr/>
            <p:nvPr/>
          </p:nvSpPr>
          <p:spPr>
            <a:xfrm>
              <a:off x="7319316" y="4712999"/>
              <a:ext cx="468000" cy="2045951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6699421" y="4684020"/>
              <a:ext cx="1040505" cy="996984"/>
            </a:xfrm>
            <a:prstGeom prst="roundRect">
              <a:avLst/>
            </a:prstGeom>
            <a:noFill/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5652120" y="3759423"/>
                  <a:ext cx="20662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2120" y="3759423"/>
                  <a:ext cx="2066207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4306034" y="2060848"/>
            <a:ext cx="553998" cy="43338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无关</a:t>
            </a:r>
            <a:r>
              <a:rPr lang="zh-CN" altLang="en-US" b="1" dirty="0" smtClean="0">
                <a:solidFill>
                  <a:srgbClr val="0070C0"/>
                </a:solidFill>
              </a:rPr>
              <a:t>项简化了逻辑函数表达式。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9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44624"/>
            <a:ext cx="8964488" cy="504056"/>
          </a:xfrm>
        </p:spPr>
        <p:txBody>
          <a:bodyPr>
            <a:normAutofit fontScale="90000"/>
          </a:bodyPr>
          <a:lstStyle/>
          <a:p>
            <a:pPr lvl="1" algn="ctr" rtl="0">
              <a:spcBef>
                <a:spcPct val="0"/>
              </a:spcBef>
            </a:pPr>
            <a:r>
              <a:rPr lang="zh-CN" altLang="en-US" sz="2800" b="1" dirty="0" smtClean="0">
                <a:solidFill>
                  <a:srgbClr val="FF0000"/>
                </a:solidFill>
              </a:rPr>
              <a:t>和之积</a:t>
            </a:r>
            <a:r>
              <a:rPr lang="zh-CN" altLang="en-US" sz="2800" dirty="0" smtClean="0"/>
              <a:t>：</a:t>
            </a:r>
            <a:r>
              <a:rPr lang="en-US" altLang="zh-TW" sz="2800" i="1" dirty="0" smtClean="0"/>
              <a:t>F</a:t>
            </a:r>
            <a:r>
              <a:rPr lang="en-US" altLang="zh-TW" sz="2800" dirty="0" smtClean="0"/>
              <a:t> (</a:t>
            </a:r>
            <a:r>
              <a:rPr lang="en-US" altLang="zh-TW" sz="2800" dirty="0" err="1" smtClean="0"/>
              <a:t>w,x,y,z</a:t>
            </a:r>
            <a:r>
              <a:rPr lang="en-US" altLang="zh-TW" sz="2800" dirty="0" smtClean="0"/>
              <a:t>) = </a:t>
            </a:r>
            <a:r>
              <a:rPr lang="en-US" altLang="zh-TW" sz="2800" dirty="0" smtClean="0">
                <a:latin typeface="Symbol" pitchFamily="18" charset="2"/>
              </a:rPr>
              <a:t>S</a:t>
            </a:r>
            <a:r>
              <a:rPr lang="en-US" altLang="zh-TW" sz="2800" dirty="0" smtClean="0"/>
              <a:t>(1,3,7,11,15)</a:t>
            </a:r>
            <a:r>
              <a:rPr lang="zh-CN" altLang="en-US" sz="2800" dirty="0" smtClean="0"/>
              <a:t> ，</a:t>
            </a:r>
            <a:r>
              <a:rPr lang="en-US" altLang="zh-TW" sz="2800" i="1" dirty="0" smtClean="0"/>
              <a:t>d</a:t>
            </a:r>
            <a:r>
              <a:rPr lang="en-US" altLang="zh-TW" sz="2800" dirty="0" smtClean="0"/>
              <a:t>(</a:t>
            </a:r>
            <a:r>
              <a:rPr lang="en-US" altLang="zh-TW" sz="2800" dirty="0" err="1" smtClean="0"/>
              <a:t>w,x,y,z</a:t>
            </a:r>
            <a:r>
              <a:rPr lang="en-US" altLang="zh-TW" sz="2800" dirty="0" smtClean="0"/>
              <a:t>) = </a:t>
            </a:r>
            <a:r>
              <a:rPr lang="en-US" altLang="zh-TW" sz="2800" dirty="0" smtClean="0">
                <a:latin typeface="Symbol" pitchFamily="18" charset="2"/>
              </a:rPr>
              <a:t>S</a:t>
            </a:r>
            <a:r>
              <a:rPr lang="en-US" altLang="zh-TW" sz="2800" dirty="0" smtClean="0"/>
              <a:t>(0,2,5)</a:t>
            </a:r>
            <a:endParaRPr lang="en-US" altLang="zh-CN" sz="28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35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210585"/>
                  </p:ext>
                </p:extLst>
              </p:nvPr>
            </p:nvGraphicFramePr>
            <p:xfrm>
              <a:off x="3235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3"/>
                          <a:stretch>
                            <a:fillRect l="-649" t="-980" r="-262338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0763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8344872"/>
                  </p:ext>
                </p:extLst>
              </p:nvPr>
            </p:nvGraphicFramePr>
            <p:xfrm>
              <a:off x="5076328" y="548680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4"/>
                          <a:stretch>
                            <a:fillRect t="-980" r="-262338" b="-3627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7584" y="3399383"/>
                <a:ext cx="32145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99383"/>
                <a:ext cx="3214598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04048" y="3399383"/>
                <a:ext cx="4154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)(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3399383"/>
                <a:ext cx="4154022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23528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𝒘𝒙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𝒚𝒛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155357"/>
                  </p:ext>
                </p:extLst>
              </p:nvPr>
            </p:nvGraphicFramePr>
            <p:xfrm>
              <a:off x="323528" y="4033548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7"/>
                          <a:stretch>
                            <a:fillRect l="-649"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X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2" name="左中括号 21"/>
          <p:cNvSpPr/>
          <p:nvPr/>
        </p:nvSpPr>
        <p:spPr>
          <a:xfrm>
            <a:off x="3167047" y="1196752"/>
            <a:ext cx="720000" cy="2088232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中括号 26"/>
          <p:cNvSpPr/>
          <p:nvPr/>
        </p:nvSpPr>
        <p:spPr>
          <a:xfrm>
            <a:off x="7943393" y="2289935"/>
            <a:ext cx="720000" cy="988629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中括号 27"/>
          <p:cNvSpPr/>
          <p:nvPr/>
        </p:nvSpPr>
        <p:spPr>
          <a:xfrm rot="10800000">
            <a:off x="5796136" y="2300657"/>
            <a:ext cx="720000" cy="988629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中括号 29"/>
          <p:cNvSpPr/>
          <p:nvPr/>
        </p:nvSpPr>
        <p:spPr>
          <a:xfrm rot="10800000">
            <a:off x="1076507" y="1205459"/>
            <a:ext cx="720000" cy="2088232"/>
          </a:xfrm>
          <a:prstGeom prst="leftBracket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1340672" y="2290757"/>
            <a:ext cx="1040505" cy="99698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331640" y="1753060"/>
            <a:ext cx="1040505" cy="996984"/>
          </a:xfrm>
          <a:prstGeom prst="round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6100387" y="2281580"/>
            <a:ext cx="1040505" cy="996984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左中括号 33"/>
          <p:cNvSpPr/>
          <p:nvPr/>
        </p:nvSpPr>
        <p:spPr>
          <a:xfrm rot="10800000">
            <a:off x="5796136" y="1753110"/>
            <a:ext cx="720000" cy="988629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中括号 34"/>
          <p:cNvSpPr/>
          <p:nvPr/>
        </p:nvSpPr>
        <p:spPr>
          <a:xfrm>
            <a:off x="7943313" y="1753060"/>
            <a:ext cx="720000" cy="988629"/>
          </a:xfrm>
          <a:prstGeom prst="leftBracket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82798" y="4437112"/>
            <a:ext cx="8088264" cy="2350138"/>
            <a:chOff x="1082798" y="4437112"/>
            <a:chExt cx="8088264" cy="2350138"/>
          </a:xfrm>
        </p:grpSpPr>
        <p:sp>
          <p:nvSpPr>
            <p:cNvPr id="36" name="左中括号 35"/>
            <p:cNvSpPr/>
            <p:nvPr/>
          </p:nvSpPr>
          <p:spPr>
            <a:xfrm>
              <a:off x="3157966" y="4699018"/>
              <a:ext cx="720000" cy="2088232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 rot="10800000">
              <a:off x="1082798" y="4699018"/>
              <a:ext cx="720000" cy="2088232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344703" y="5783573"/>
              <a:ext cx="1040505" cy="996984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067944" y="4926359"/>
                  <a:ext cx="398987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② 化简反函数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𝑤𝑦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a14:m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7944" y="4926359"/>
                  <a:ext cx="398987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2290" t="-14474" r="-611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4073961" y="5443478"/>
                  <a:ext cx="509710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b="0" dirty="0" smtClean="0"/>
                    <a:t>③ </a:t>
                  </a:r>
                  <a:r>
                    <a:rPr lang="zh-CN" altLang="en-US" b="0" dirty="0" smtClean="0"/>
                    <a:t>计算原函数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 </m:t>
                      </m:r>
                      <m:r>
                        <a:rPr lang="en-US" altLang="zh-CN" b="0" i="1" smtClean="0">
                          <a:latin typeface="Cambria Math"/>
                        </a:rPr>
                        <m:t>𝐹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B050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a14:m>
                  <a:endParaRPr lang="en-US" altLang="zh-CN" b="0" i="1" dirty="0" smtClean="0">
                    <a:latin typeface="Cambria Math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961" y="5443478"/>
                  <a:ext cx="5097101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794" t="-14474" r="-120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073961" y="4437112"/>
                  <a:ext cx="382053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① 卡诺图上标识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zh-CN" altLang="en-US" dirty="0" smtClean="0"/>
                    <a:t>项；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3961" y="4437112"/>
                  <a:ext cx="3820533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392" t="-14474" r="-1595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/>
          <p:cNvSpPr txBox="1"/>
          <p:nvPr/>
        </p:nvSpPr>
        <p:spPr>
          <a:xfrm>
            <a:off x="4269367" y="6093296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无关项简化了逻辑函数表达式。</a:t>
            </a:r>
          </a:p>
        </p:txBody>
      </p:sp>
    </p:spTree>
    <p:extLst>
      <p:ext uri="{BB962C8B-B14F-4D97-AF65-F5344CB8AC3E}">
        <p14:creationId xmlns:p14="http://schemas.microsoft.com/office/powerpoint/2010/main" val="8766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dirty="0"/>
              <a:t>化</a:t>
            </a:r>
            <a:r>
              <a:rPr lang="zh-CN" altLang="en-US" dirty="0" smtClean="0"/>
              <a:t>简逻辑函数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52736"/>
                <a:ext cx="8928992" cy="72008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=∑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2,4,6,8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𝑑</m:t>
                      </m:r>
                      <m:r>
                        <a:rPr lang="en-US" altLang="zh-CN" b="0" i="1" smtClean="0">
                          <a:latin typeface="Cambria Math"/>
                        </a:rPr>
                        <m:t>(10,11,12,13,14,15)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52736"/>
                <a:ext cx="8928992" cy="72008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99592" y="256490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𝑨𝑩</m:t>
                                </m:r>
                                <m:r>
                                  <a:rPr lang="en-US" altLang="zh-CN" sz="1800" b="1" i="1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altLang="zh-CN" sz="2800" b="1" i="1" baseline="30000" smtClean="0">
                                    <a:latin typeface="Cambria Math"/>
                                  </a:rPr>
                                  <m:t>𝑪𝑫</m:t>
                                </m:r>
                              </m:oMath>
                            </m:oMathPara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8948829"/>
                  </p:ext>
                </p:extLst>
              </p:nvPr>
            </p:nvGraphicFramePr>
            <p:xfrm>
              <a:off x="899592" y="2564904"/>
              <a:ext cx="3384104" cy="277982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6104"/>
                    <a:gridCol w="612000"/>
                    <a:gridCol w="612000"/>
                    <a:gridCol w="612000"/>
                    <a:gridCol w="612000"/>
                  </a:tblGrid>
                  <a:tr h="62257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0">
                          <a:blip r:embed="rId3"/>
                          <a:stretch>
                            <a:fillRect t="-980" r="-262338" b="-36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x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2" name="组合 11"/>
          <p:cNvGrpSpPr/>
          <p:nvPr/>
        </p:nvGrpSpPr>
        <p:grpSpPr>
          <a:xfrm>
            <a:off x="1645798" y="3258858"/>
            <a:ext cx="6553677" cy="2042350"/>
            <a:chOff x="1645798" y="3258858"/>
            <a:chExt cx="6553677" cy="2042350"/>
          </a:xfrm>
        </p:grpSpPr>
        <p:sp>
          <p:nvSpPr>
            <p:cNvPr id="6" name="左中括号 5"/>
            <p:cNvSpPr/>
            <p:nvPr/>
          </p:nvSpPr>
          <p:spPr>
            <a:xfrm>
              <a:off x="3769659" y="3789040"/>
              <a:ext cx="720000" cy="909978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左中括号 6"/>
            <p:cNvSpPr/>
            <p:nvPr/>
          </p:nvSpPr>
          <p:spPr>
            <a:xfrm rot="10800000">
              <a:off x="1645798" y="3789040"/>
              <a:ext cx="720000" cy="909978"/>
            </a:xfrm>
            <a:prstGeom prst="leftBracket">
              <a:avLst/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717407" y="3258858"/>
              <a:ext cx="520253" cy="2042350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 rot="10800000">
              <a:off x="1691681" y="4378167"/>
              <a:ext cx="720000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左中括号 9"/>
            <p:cNvSpPr/>
            <p:nvPr/>
          </p:nvSpPr>
          <p:spPr>
            <a:xfrm>
              <a:off x="3817555" y="4371474"/>
              <a:ext cx="720000" cy="909978"/>
            </a:xfrm>
            <a:prstGeom prst="leftBracket">
              <a:avLst/>
            </a:prstGeom>
            <a:ln w="2857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76056" y="4244029"/>
                  <a:ext cx="31234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𝐶𝐷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056" y="4244029"/>
                  <a:ext cx="3123419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897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7</a:t>
            </a:r>
            <a:r>
              <a:rPr lang="zh-CN" altLang="en-US" dirty="0"/>
              <a:t>段数码</a:t>
            </a:r>
            <a:r>
              <a:rPr lang="zh-CN" altLang="en-US" dirty="0" smtClean="0"/>
              <a:t>管设计（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26" y="1034318"/>
            <a:ext cx="8328064" cy="5823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111" y="404664"/>
            <a:ext cx="1656184" cy="233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11960" y="3610087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0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11960" y="3971288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1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4366265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2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1960" y="4726305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3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1960" y="5121282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4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11960" y="5517232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5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1960" y="5878433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6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1960" y="6310481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7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6016" y="3621471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8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1854" y="3971288"/>
            <a:ext cx="364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9</a:t>
            </a:r>
            <a:endParaRPr lang="zh-CN" altLang="en-US" sz="2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5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720080"/>
          </a:xfrm>
        </p:spPr>
        <p:txBody>
          <a:bodyPr>
            <a:normAutofit/>
          </a:bodyPr>
          <a:lstStyle/>
          <a:p>
            <a:pPr algn="r"/>
            <a:r>
              <a:rPr lang="zh-CN" altLang="en-US" dirty="0" smtClean="0"/>
              <a:t>练习</a:t>
            </a:r>
            <a:r>
              <a:rPr lang="en-US" altLang="zh-CN" dirty="0" smtClean="0"/>
              <a:t>2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</a:t>
            </a:r>
            <a:r>
              <a:rPr lang="zh-CN" altLang="en-US" dirty="0"/>
              <a:t>段数码管设计（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82"/>
          <a:stretch/>
        </p:blipFill>
        <p:spPr bwMode="auto">
          <a:xfrm>
            <a:off x="3277294" y="3833664"/>
            <a:ext cx="586683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-47228"/>
            <a:ext cx="4590002" cy="384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07504" y="3831431"/>
                <a:ext cx="43850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/>
                        </a:rPr>
                        <m:t>𝑎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831431"/>
                <a:ext cx="4385084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4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</a:t>
            </a:r>
            <a:r>
              <a:rPr lang="zh-CN" altLang="en-US" dirty="0"/>
              <a:t>段数码管设计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36"/>
            <a:ext cx="4101608" cy="351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-47228"/>
            <a:ext cx="4093720" cy="34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/>
              <p:cNvSpPr txBox="1"/>
              <p:nvPr/>
            </p:nvSpPr>
            <p:spPr>
              <a:xfrm>
                <a:off x="3398569" y="2568594"/>
                <a:ext cx="5725091" cy="39703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𝑐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𝑑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𝑒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569" y="2568594"/>
                <a:ext cx="5725091" cy="397031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7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5760640" cy="720080"/>
          </a:xfrm>
        </p:spPr>
        <p:txBody>
          <a:bodyPr/>
          <a:lstStyle/>
          <a:p>
            <a:r>
              <a:rPr lang="zh-CN" altLang="en-US" sz="4000" b="1" dirty="0" smtClean="0"/>
              <a:t>逻辑函数的表示方法</a:t>
            </a:r>
            <a:endParaRPr lang="zh-CN" altLang="en-US" sz="4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1268760"/>
            <a:ext cx="3688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>
                <a:solidFill>
                  <a:srgbClr val="0070C0"/>
                </a:solidFill>
              </a:rPr>
              <a:t>函数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式  </a:t>
            </a:r>
            <a:r>
              <a:rPr lang="zh-CN" altLang="en-US" sz="2800" b="1" dirty="0">
                <a:solidFill>
                  <a:srgbClr val="0070C0"/>
                </a:solidFill>
              </a:rPr>
              <a:t> 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  <a:cs typeface="Calibri"/>
              </a:rPr>
              <a:t>→</a:t>
            </a:r>
            <a:r>
              <a:rPr lang="zh-CN" altLang="en-US" sz="2800" b="1" dirty="0">
                <a:solidFill>
                  <a:srgbClr val="0070C0"/>
                </a:solidFill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 真值表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99592" y="1916832"/>
                <a:ext cx="3048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  <m:r>
                        <a:rPr lang="en-US" altLang="zh-CN" b="0" i="1" smtClean="0">
                          <a:latin typeface="Cambria Math"/>
                        </a:rPr>
                        <m:t>𝐵𝐶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916832"/>
                <a:ext cx="3048399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内容占位符 2"/>
          <p:cNvSpPr>
            <a:spLocks noGrp="1"/>
          </p:cNvSpPr>
          <p:nvPr>
            <p:ph idx="4294967295"/>
          </p:nvPr>
        </p:nvSpPr>
        <p:spPr>
          <a:xfrm>
            <a:off x="7199784" y="0"/>
            <a:ext cx="1944216" cy="2448271"/>
          </a:xfrm>
        </p:spPr>
        <p:txBody>
          <a:bodyPr/>
          <a:lstStyle/>
          <a:p>
            <a:r>
              <a:rPr lang="zh-CN" altLang="en-US" dirty="0" smtClean="0"/>
              <a:t>真值表</a:t>
            </a:r>
            <a:endParaRPr lang="en-US" altLang="zh-CN" dirty="0" smtClean="0"/>
          </a:p>
          <a:p>
            <a:r>
              <a:rPr lang="zh-CN" altLang="en-US" dirty="0"/>
              <a:t>函数</a:t>
            </a:r>
            <a:r>
              <a:rPr lang="zh-CN" altLang="en-US" dirty="0" smtClean="0"/>
              <a:t>式</a:t>
            </a:r>
            <a:endParaRPr lang="en-US" altLang="zh-CN" dirty="0" smtClean="0"/>
          </a:p>
          <a:p>
            <a:r>
              <a:rPr lang="zh-CN" altLang="en-US" dirty="0" smtClean="0"/>
              <a:t>逻辑图</a:t>
            </a:r>
            <a:endParaRPr lang="en-US" altLang="zh-CN" dirty="0" smtClean="0"/>
          </a:p>
          <a:p>
            <a:r>
              <a:rPr lang="zh-CN" altLang="en-US" dirty="0"/>
              <a:t>波形图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89792"/>
              </p:ext>
            </p:extLst>
          </p:nvPr>
        </p:nvGraphicFramePr>
        <p:xfrm>
          <a:off x="770344" y="2780925"/>
          <a:ext cx="5601855" cy="3600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6869"/>
                <a:gridCol w="803661"/>
                <a:gridCol w="800265"/>
                <a:gridCol w="800265"/>
                <a:gridCol w="800265"/>
                <a:gridCol w="800265"/>
                <a:gridCol w="800265"/>
              </a:tblGrid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A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B’C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0070C0"/>
                          </a:solidFill>
                        </a:rPr>
                        <a:t>A’BC’</a:t>
                      </a:r>
                      <a:endParaRPr lang="zh-CN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FF00"/>
                          </a:solidFill>
                        </a:rPr>
                        <a:t>Y</a:t>
                      </a:r>
                      <a:endParaRPr lang="zh-CN" altLang="en-US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0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603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A018-3B6F-4967-B1B0-316CDD18018A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title"/>
          </p:nvPr>
        </p:nvSpPr>
        <p:spPr>
          <a:xfrm>
            <a:off x="971600" y="116633"/>
            <a:ext cx="7620000" cy="864096"/>
          </a:xfrm>
        </p:spPr>
        <p:txBody>
          <a:bodyPr/>
          <a:lstStyle/>
          <a:p>
            <a:r>
              <a:rPr lang="zh-CN" altLang="en-US" sz="3600" dirty="0" smtClean="0"/>
              <a:t>练习</a:t>
            </a:r>
            <a:r>
              <a:rPr lang="en-US" altLang="zh-CN" sz="3600" dirty="0" smtClean="0"/>
              <a:t>2 </a:t>
            </a:r>
            <a:r>
              <a:rPr lang="zh-CN" altLang="en-US" sz="3600" dirty="0" smtClean="0"/>
              <a:t>：</a:t>
            </a:r>
            <a:r>
              <a:rPr lang="en-US" altLang="zh-CN" sz="3600" dirty="0"/>
              <a:t>7</a:t>
            </a:r>
            <a:r>
              <a:rPr lang="zh-CN" altLang="en-US" sz="3600" dirty="0"/>
              <a:t>段译码器</a:t>
            </a:r>
            <a:r>
              <a:rPr lang="zh-CN" altLang="en-US" sz="3600" dirty="0" smtClean="0"/>
              <a:t>设计（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）</a:t>
            </a:r>
            <a:endParaRPr lang="zh-CN" altLang="en-US" sz="3600" dirty="0"/>
          </a:p>
        </p:txBody>
      </p:sp>
      <p:sp>
        <p:nvSpPr>
          <p:cNvPr id="40551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179512" y="1196752"/>
            <a:ext cx="8784976" cy="1872207"/>
          </a:xfrm>
          <a:noFill/>
          <a:ln/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kumimoji="0" lang="zh-CN" altLang="en-US" dirty="0"/>
              <a:t>步骤</a:t>
            </a:r>
            <a:r>
              <a:rPr kumimoji="0" lang="en-US" altLang="zh-CN" dirty="0"/>
              <a:t>3</a:t>
            </a:r>
            <a:r>
              <a:rPr kumimoji="0" lang="zh-CN" altLang="en-US" dirty="0" smtClean="0"/>
              <a:t>：</a:t>
            </a:r>
            <a:r>
              <a:rPr kumimoji="0" lang="en-US" altLang="zh-CN" dirty="0" smtClean="0"/>
              <a:t/>
            </a:r>
            <a:br>
              <a:rPr kumimoji="0" lang="en-US" altLang="zh-CN" dirty="0" smtClean="0"/>
            </a:br>
            <a:r>
              <a:rPr kumimoji="0" lang="zh-CN" altLang="en-US" dirty="0" smtClean="0"/>
              <a:t>根据</a:t>
            </a:r>
            <a:r>
              <a:rPr kumimoji="0" lang="zh-CN" altLang="en-US" dirty="0"/>
              <a:t>化简了的布尔表达式，画出</a:t>
            </a:r>
            <a:r>
              <a:rPr kumimoji="0" lang="en-US" altLang="zh-CN" dirty="0"/>
              <a:t>7</a:t>
            </a:r>
            <a:r>
              <a:rPr kumimoji="0" lang="zh-CN" altLang="en-US" dirty="0"/>
              <a:t>段译码器的逻辑图。</a:t>
            </a:r>
          </a:p>
        </p:txBody>
      </p:sp>
      <p:sp>
        <p:nvSpPr>
          <p:cNvPr id="405518" name="Text Box 14"/>
          <p:cNvSpPr txBox="1">
            <a:spLocks noChangeArrowheads="1"/>
          </p:cNvSpPr>
          <p:nvPr/>
        </p:nvSpPr>
        <p:spPr bwMode="auto">
          <a:xfrm>
            <a:off x="971600" y="3284984"/>
            <a:ext cx="7056784" cy="2505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zh-CN" altLang="en-US" sz="3200" b="1" dirty="0">
                <a:solidFill>
                  <a:srgbClr val="FF0000"/>
                </a:solidFill>
              </a:rPr>
              <a:t>问题</a:t>
            </a:r>
            <a:r>
              <a:rPr lang="zh-CN" altLang="en-US" sz="3200" dirty="0"/>
              <a:t>：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AutoNum type="arabicPeriod"/>
            </a:pPr>
            <a:r>
              <a:rPr lang="zh-CN" altLang="en-US" sz="3200" dirty="0"/>
              <a:t>最简的</a:t>
            </a:r>
            <a:r>
              <a:rPr lang="en-US" altLang="zh-CN" sz="3200" dirty="0"/>
              <a:t>?  </a:t>
            </a:r>
            <a:r>
              <a:rPr lang="zh-CN" altLang="en-US" sz="3200" dirty="0"/>
              <a:t>无法同时照顾</a:t>
            </a:r>
            <a:r>
              <a:rPr lang="en-US" altLang="zh-CN" sz="3200" dirty="0"/>
              <a:t>7</a:t>
            </a:r>
            <a:r>
              <a:rPr lang="zh-CN" altLang="en-US" sz="3200" dirty="0"/>
              <a:t>张卡诺图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Tx/>
              <a:buAutoNum type="arabicPeriod"/>
            </a:pPr>
            <a:r>
              <a:rPr kumimoji="0" lang="zh-CN" altLang="en-US" sz="3200" dirty="0"/>
              <a:t>输入变量大于</a:t>
            </a:r>
            <a:r>
              <a:rPr kumimoji="0" lang="en-US" altLang="zh-CN" sz="3200" dirty="0"/>
              <a:t>5</a:t>
            </a:r>
            <a:r>
              <a:rPr kumimoji="0" lang="zh-CN" altLang="en-US" sz="3200" dirty="0"/>
              <a:t>时不便于画图。</a:t>
            </a:r>
          </a:p>
        </p:txBody>
      </p:sp>
    </p:spTree>
    <p:extLst>
      <p:ext uri="{BB962C8B-B14F-4D97-AF65-F5344CB8AC3E}">
        <p14:creationId xmlns:p14="http://schemas.microsoft.com/office/powerpoint/2010/main" val="234662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948" y="18864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7</a:t>
            </a:r>
            <a:r>
              <a:rPr lang="zh-CN" altLang="en-US" dirty="0"/>
              <a:t>段数码管设计</a:t>
            </a:r>
            <a:r>
              <a:rPr lang="zh-CN" altLang="en-US" dirty="0" smtClean="0"/>
              <a:t>（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2336"/>
            <a:ext cx="4101608" cy="3515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508517" y="1700808"/>
                <a:ext cx="43912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17" y="1700808"/>
                <a:ext cx="439120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" y="-47228"/>
            <a:ext cx="4093720" cy="34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2"/>
              <p:cNvSpPr txBox="1"/>
              <p:nvPr/>
            </p:nvSpPr>
            <p:spPr>
              <a:xfrm>
                <a:off x="3373265" y="2568594"/>
                <a:ext cx="5775796" cy="39703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US" altLang="zh-CN" b="1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𝑐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𝑑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𝑒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1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zh-CN" b="1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265" y="2568594"/>
                <a:ext cx="5775796" cy="39703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89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712968" cy="720080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段数码</a:t>
            </a:r>
            <a:r>
              <a:rPr lang="zh-CN" altLang="en-US" dirty="0"/>
              <a:t>管</a:t>
            </a:r>
            <a:r>
              <a:rPr lang="zh-CN" altLang="en-US" dirty="0" smtClean="0"/>
              <a:t>：</a:t>
            </a:r>
            <a:r>
              <a:rPr lang="en-US" altLang="zh-CN" sz="4000" dirty="0" smtClean="0"/>
              <a:t>EDA</a:t>
            </a:r>
            <a:r>
              <a:rPr lang="zh-CN" altLang="en-US" sz="4000" dirty="0"/>
              <a:t>工具所产生的化简结果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136" y="1340768"/>
            <a:ext cx="5027359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72008" y="1064925"/>
            <a:ext cx="38519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设乘积项中所包含的</a:t>
            </a:r>
            <a:r>
              <a:rPr lang="zh-CN" altLang="en-US" sz="2400" dirty="0" smtClean="0"/>
              <a:t>变量数</a:t>
            </a:r>
            <a:r>
              <a:rPr lang="zh-CN" altLang="en-US" sz="2400" dirty="0"/>
              <a:t>为</a:t>
            </a:r>
            <a:r>
              <a:rPr lang="en-US" altLang="zh-CN" sz="2400" dirty="0"/>
              <a:t>n</a:t>
            </a:r>
            <a:r>
              <a:rPr lang="zh-CN" altLang="en-US" sz="2400" dirty="0"/>
              <a:t>。当</a:t>
            </a:r>
            <a:r>
              <a:rPr lang="en-US" altLang="zh-CN" sz="2400" dirty="0"/>
              <a:t>n≥2</a:t>
            </a:r>
            <a:r>
              <a:rPr lang="zh-CN" altLang="en-US" sz="2400" dirty="0"/>
              <a:t>时，对应着一个</a:t>
            </a:r>
            <a:r>
              <a:rPr lang="en-US" altLang="zh-CN" sz="2400" dirty="0"/>
              <a:t>n</a:t>
            </a:r>
            <a:r>
              <a:rPr lang="zh-CN" altLang="en-US" sz="2400" dirty="0"/>
              <a:t>输入的与门；当</a:t>
            </a:r>
            <a:r>
              <a:rPr lang="en-US" altLang="zh-CN" sz="2400" dirty="0"/>
              <a:t>n = 1</a:t>
            </a:r>
            <a:r>
              <a:rPr lang="zh-CN" altLang="en-US" sz="2400" dirty="0"/>
              <a:t>时，这个与门就可以省略不用。虽然上面的统计数字</a:t>
            </a:r>
            <a:r>
              <a:rPr lang="en-US" altLang="zh-CN" sz="2400" dirty="0"/>
              <a:t>PRODUCT NUMBER = 10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由于</a:t>
            </a:r>
            <a:r>
              <a:rPr lang="zh-CN" altLang="en-US" sz="2400" dirty="0"/>
              <a:t>其中</a:t>
            </a:r>
            <a:r>
              <a:rPr lang="en-US" altLang="zh-CN" sz="2400" dirty="0"/>
              <a:t>3</a:t>
            </a:r>
            <a:r>
              <a:rPr lang="zh-CN" altLang="en-US" sz="2400" dirty="0"/>
              <a:t>个乘积项只包含</a:t>
            </a:r>
            <a:r>
              <a:rPr lang="en-US" altLang="zh-CN" sz="2400" dirty="0"/>
              <a:t>1</a:t>
            </a:r>
            <a:r>
              <a:rPr lang="zh-CN" altLang="en-US" sz="2400" dirty="0"/>
              <a:t>个变量，所以实际上只需要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/>
              <a:t>个与门。正因为如此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虽然</a:t>
            </a:r>
            <a:r>
              <a:rPr lang="zh-CN" altLang="en-US" sz="2400" dirty="0"/>
              <a:t>上面的统计数字</a:t>
            </a:r>
            <a:r>
              <a:rPr lang="en-US" altLang="zh-CN" sz="2400" dirty="0"/>
              <a:t>TOTAL COST = 44</a:t>
            </a:r>
            <a:r>
              <a:rPr lang="zh-CN" altLang="en-US" sz="2400" dirty="0"/>
              <a:t>，实际的输入端总数为（</a:t>
            </a:r>
            <a:r>
              <a:rPr lang="en-US" altLang="zh-CN" sz="2400" dirty="0"/>
              <a:t>44 - </a:t>
            </a:r>
            <a:r>
              <a:rPr lang="en-US" altLang="zh-CN" sz="2400" b="1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= </a:t>
            </a:r>
            <a:r>
              <a:rPr lang="en-US" altLang="zh-CN" sz="2400" b="1" dirty="0">
                <a:solidFill>
                  <a:srgbClr val="FF0000"/>
                </a:solidFill>
              </a:rPr>
              <a:t>41</a:t>
            </a:r>
            <a:r>
              <a:rPr lang="zh-CN" altLang="en-US" sz="2400" dirty="0" smtClean="0"/>
              <a:t>。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4395752" y="1714941"/>
            <a:ext cx="147239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390701" y="2676753"/>
            <a:ext cx="147239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360203" y="4330379"/>
            <a:ext cx="147239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5581689"/>
            <a:ext cx="88539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000" b="1" dirty="0">
                <a:solidFill>
                  <a:prstClr val="black"/>
                </a:solidFill>
              </a:rPr>
              <a:t>提示</a:t>
            </a:r>
            <a:r>
              <a:rPr lang="zh-CN" altLang="en-US" sz="2000" dirty="0">
                <a:solidFill>
                  <a:prstClr val="black"/>
                </a:solidFill>
              </a:rPr>
              <a:t>：</a:t>
            </a:r>
            <a:r>
              <a:rPr lang="zh-CN" altLang="en-US" sz="2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乘积项个数直接和与门个数相联系，因此必须设法</a:t>
            </a:r>
            <a:r>
              <a:rPr lang="zh-CN" altLang="en-US" sz="20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减少乘积项个数</a:t>
            </a:r>
            <a:r>
              <a:rPr lang="zh-CN" altLang="en-US" sz="2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，主要方法是使每一个乘积项尽量被更多的函数所公用。其次是减少每一个与门的输入端数，方法是设法</a:t>
            </a:r>
            <a:r>
              <a:rPr lang="zh-CN" altLang="en-US" sz="20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减少每一个乘积项中变量的个数</a:t>
            </a:r>
            <a:r>
              <a:rPr lang="zh-CN" altLang="en-US" sz="2000" dirty="0">
                <a:solidFill>
                  <a:prstClr val="black"/>
                </a:solidFill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5383" y="2509145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无需乘积项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85295" y="971436"/>
            <a:ext cx="28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x</a:t>
            </a:r>
            <a:r>
              <a:rPr lang="zh-CN" altLang="en-US" sz="1800" dirty="0" smtClean="0"/>
              <a:t>与左边的乘积项没有关系</a:t>
            </a:r>
            <a:endParaRPr lang="zh-CN" alt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3855893" y="836712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x</a:t>
            </a:r>
            <a:r>
              <a:rPr lang="zh-CN" altLang="en-US" sz="1800" dirty="0" smtClean="0"/>
              <a:t>该变量因合并而消去</a:t>
            </a:r>
            <a:endParaRPr lang="zh-CN" altLang="en-US" sz="1800" dirty="0"/>
          </a:p>
        </p:txBody>
      </p:sp>
      <p:cxnSp>
        <p:nvCxnSpPr>
          <p:cNvPr id="14" name="直接箭头连接符 13"/>
          <p:cNvCxnSpPr>
            <a:stCxn id="13" idx="2"/>
          </p:cNvCxnSpPr>
          <p:nvPr/>
        </p:nvCxnSpPr>
        <p:spPr>
          <a:xfrm flipH="1">
            <a:off x="4788025" y="1206044"/>
            <a:ext cx="255854" cy="652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519815" y="1206044"/>
            <a:ext cx="572465" cy="652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5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0302E-28E7-4AEF-8262-ECA931135C5D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16633"/>
            <a:ext cx="7620000" cy="792088"/>
          </a:xfrm>
        </p:spPr>
        <p:txBody>
          <a:bodyPr/>
          <a:lstStyle/>
          <a:p>
            <a:r>
              <a:rPr lang="zh-CN" altLang="en-US" sz="3600" dirty="0" smtClean="0"/>
              <a:t>练习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：多输出函数设计最优化</a:t>
            </a:r>
            <a:endParaRPr lang="zh-CN" altLang="en-US" sz="3600" dirty="0"/>
          </a:p>
        </p:txBody>
      </p:sp>
      <p:pic>
        <p:nvPicPr>
          <p:cNvPr id="396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96220"/>
            <a:ext cx="3059980" cy="368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29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157192"/>
            <a:ext cx="497545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6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56960"/>
            <a:ext cx="3600400" cy="38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63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6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6FB0-2912-4B2B-8FF2-E7ED29DE8CD9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16633"/>
            <a:ext cx="8077200" cy="792087"/>
          </a:xfrm>
        </p:spPr>
        <p:txBody>
          <a:bodyPr/>
          <a:lstStyle/>
          <a:p>
            <a:r>
              <a:rPr lang="zh-CN" altLang="en-US" sz="3600" dirty="0" smtClean="0"/>
              <a:t>练习</a:t>
            </a:r>
            <a:r>
              <a:rPr lang="en-US" altLang="zh-CN" sz="3600" dirty="0"/>
              <a:t>4</a:t>
            </a:r>
            <a:r>
              <a:rPr lang="zh-CN" altLang="en-US" sz="3600" dirty="0" smtClean="0"/>
              <a:t>：</a:t>
            </a:r>
            <a:r>
              <a:rPr lang="zh-CN" altLang="en-US" sz="3600" dirty="0"/>
              <a:t>设计最优化</a:t>
            </a:r>
          </a:p>
        </p:txBody>
      </p:sp>
      <p:pic>
        <p:nvPicPr>
          <p:cNvPr id="397324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377"/>
          <a:stretch/>
        </p:blipFill>
        <p:spPr bwMode="auto">
          <a:xfrm>
            <a:off x="3059832" y="926356"/>
            <a:ext cx="3240360" cy="59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16FB0-2912-4B2B-8FF2-E7ED29DE8CD9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397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16633"/>
            <a:ext cx="8077200" cy="792087"/>
          </a:xfrm>
        </p:spPr>
        <p:txBody>
          <a:bodyPr/>
          <a:lstStyle/>
          <a:p>
            <a:pPr algn="r"/>
            <a:r>
              <a:rPr lang="zh-CN" altLang="en-US" sz="3600" dirty="0" smtClean="0"/>
              <a:t>练习</a:t>
            </a:r>
            <a:r>
              <a:rPr lang="en-US" altLang="zh-CN" sz="3600" dirty="0" smtClean="0"/>
              <a:t>4</a:t>
            </a:r>
            <a:r>
              <a:rPr lang="zh-CN" altLang="en-US" sz="3600" dirty="0" smtClean="0"/>
              <a:t>：</a:t>
            </a:r>
            <a:r>
              <a:rPr lang="zh-CN" altLang="en-US" sz="3600" dirty="0"/>
              <a:t>设计最优化</a:t>
            </a:r>
          </a:p>
        </p:txBody>
      </p:sp>
      <p:pic>
        <p:nvPicPr>
          <p:cNvPr id="39732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" y="44624"/>
            <a:ext cx="5033774" cy="356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52736"/>
            <a:ext cx="3600525" cy="202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620625" y="3140968"/>
            <a:ext cx="327198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/>
              <a:t>门数</a:t>
            </a:r>
            <a:r>
              <a:rPr lang="en-US" altLang="zh-CN" sz="2400" dirty="0"/>
              <a:t>=9  </a:t>
            </a:r>
            <a:r>
              <a:rPr lang="zh-CN" altLang="en-US" sz="2400" dirty="0"/>
              <a:t>输入端数</a:t>
            </a:r>
            <a:r>
              <a:rPr lang="en-US" altLang="zh-CN" sz="2400" dirty="0"/>
              <a:t>=19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129" y="3682719"/>
            <a:ext cx="6837367" cy="310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14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930236"/>
            <a:ext cx="8928992" cy="5805264"/>
          </a:xfrm>
        </p:spPr>
        <p:txBody>
          <a:bodyPr>
            <a:noAutofit/>
          </a:bodyPr>
          <a:lstStyle/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卡诺图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格雷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码方案、相邻可合并、首尾相邻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单元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可重复使用、横竖皆可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卡诺图中，具有</a:t>
            </a:r>
            <a:r>
              <a:rPr lang="zh-CN" altLang="en-US" sz="2400" dirty="0"/>
              <a:t>相邻性的最小项可以合并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并</a:t>
            </a:r>
            <a:r>
              <a:rPr lang="zh-CN" altLang="en-US" sz="2400" dirty="0"/>
              <a:t>消去取值不同的因子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相邻</a:t>
            </a:r>
            <a:r>
              <a:rPr lang="zh-CN" altLang="en-US" sz="2400" dirty="0" smtClean="0"/>
              <a:t>：最小</a:t>
            </a:r>
            <a:r>
              <a:rPr lang="zh-CN" altLang="en-US" sz="2400" dirty="0"/>
              <a:t>项</a:t>
            </a:r>
            <a:r>
              <a:rPr lang="zh-CN" altLang="en-US" sz="2400" dirty="0" smtClean="0"/>
              <a:t>相差一</a:t>
            </a:r>
            <a:r>
              <a:rPr lang="zh-CN" altLang="en-US" sz="2400" dirty="0"/>
              <a:t>个变量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/>
              <a:t>可以合并起来的相邻小方块数总是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。</a:t>
            </a:r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/>
              <a:t>被合并的相邻小方块数目越大</a:t>
            </a:r>
            <a:r>
              <a:rPr lang="zh-CN" altLang="en-US" sz="2400" dirty="0" smtClean="0"/>
              <a:t>，</a:t>
            </a:r>
            <a:br>
              <a:rPr lang="zh-CN" altLang="en-US" sz="2400" dirty="0" smtClean="0"/>
            </a:br>
            <a:r>
              <a:rPr lang="zh-CN" altLang="en-US" sz="2400" dirty="0" smtClean="0"/>
              <a:t>得到</a:t>
            </a:r>
            <a:r>
              <a:rPr lang="zh-CN" altLang="en-US" sz="2400" dirty="0"/>
              <a:t>的乘积项中包含的字母变量越少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蕴含、质蕴含、必要质蕴含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卡诺图化简结果不唯一。</a:t>
            </a:r>
            <a:endParaRPr lang="en-US" altLang="zh-CN" sz="2400" dirty="0" smtClean="0"/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不要超过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个自变量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60000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充分利用无关项。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9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 </a:t>
            </a:r>
            <a:r>
              <a:rPr lang="en-US" altLang="zh-CN" dirty="0" smtClean="0"/>
              <a:t>P56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2.13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2.25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2.27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2.28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9" y="116632"/>
            <a:ext cx="5760640" cy="720080"/>
          </a:xfrm>
        </p:spPr>
        <p:txBody>
          <a:bodyPr/>
          <a:lstStyle/>
          <a:p>
            <a:r>
              <a:rPr lang="zh-CN" altLang="en-US" sz="4000" b="1" dirty="0" smtClean="0"/>
              <a:t>逻辑函数的表示方法</a:t>
            </a:r>
            <a:endParaRPr lang="zh-CN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052736"/>
            <a:ext cx="3371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sz="2800" b="1" dirty="0" smtClean="0">
                <a:solidFill>
                  <a:srgbClr val="0070C0"/>
                </a:solidFill>
              </a:rPr>
              <a:t>真值表  </a:t>
            </a:r>
            <a:r>
              <a:rPr lang="zh-CN" altLang="en-US" sz="28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  <a:cs typeface="Calibri"/>
              </a:rPr>
              <a:t>→</a:t>
            </a:r>
            <a:r>
              <a:rPr lang="zh-CN" altLang="en-US" sz="2800" b="1" dirty="0">
                <a:solidFill>
                  <a:srgbClr val="0070C0"/>
                </a:solidFill>
              </a:rPr>
              <a:t> 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函数式</a:t>
            </a:r>
            <a:endParaRPr lang="zh-CN" altLang="en-US" sz="2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194866"/>
              </p:ext>
            </p:extLst>
          </p:nvPr>
        </p:nvGraphicFramePr>
        <p:xfrm>
          <a:off x="323528" y="1696263"/>
          <a:ext cx="252028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7396"/>
                <a:gridCol w="632744"/>
                <a:gridCol w="630070"/>
                <a:gridCol w="630070"/>
              </a:tblGrid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20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0</a:t>
                      </a:r>
                      <a:endParaRPr lang="zh-CN" altLang="en-US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87825" y="1802199"/>
            <a:ext cx="6060206" cy="9787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/>
              <a:t>规律</a:t>
            </a:r>
            <a:r>
              <a:rPr lang="en-US" altLang="zh-CN" b="1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任何一个布尔函数可表示为</a:t>
            </a:r>
            <a:r>
              <a:rPr lang="zh-CN" altLang="en-US" b="1" dirty="0" smtClean="0">
                <a:solidFill>
                  <a:srgbClr val="FF0000"/>
                </a:solidFill>
              </a:rPr>
              <a:t>最小项</a:t>
            </a:r>
            <a:r>
              <a:rPr lang="zh-CN" altLang="en-US" dirty="0" smtClean="0"/>
              <a:t>之和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1520" y="3111351"/>
            <a:ext cx="8796511" cy="3766951"/>
            <a:chOff x="251520" y="3111351"/>
            <a:chExt cx="8796511" cy="3766951"/>
          </a:xfrm>
        </p:grpSpPr>
        <p:grpSp>
          <p:nvGrpSpPr>
            <p:cNvPr id="9" name="组合 8"/>
            <p:cNvGrpSpPr/>
            <p:nvPr/>
          </p:nvGrpSpPr>
          <p:grpSpPr>
            <a:xfrm>
              <a:off x="2987824" y="3111351"/>
              <a:ext cx="1536254" cy="1613793"/>
              <a:chOff x="5940152" y="3111351"/>
              <a:chExt cx="1536254" cy="16137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5940152" y="3111351"/>
                    <a:ext cx="153625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𝐵𝐶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111351"/>
                    <a:ext cx="1536254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5940152" y="3873822"/>
                    <a:ext cx="152650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𝐴𝐵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3873822"/>
                    <a:ext cx="1526508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940152" y="4263479"/>
                    <a:ext cx="1512978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/>
                            </a:rPr>
                            <m:t>𝐴𝐵𝐶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′=1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0152" y="4263479"/>
                    <a:ext cx="1512978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004048" y="3356992"/>
                  <a:ext cx="373730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𝒀</m:t>
                            </m:r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u="sng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𝑩𝑪</m:t>
                        </m:r>
                        <m:r>
                          <a:rPr lang="en-US" altLang="zh-CN" b="1" i="1" u="sng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 u="sng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  <m:sSup>
                          <m:sSupPr>
                            <m:ctrlP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𝑩</m:t>
                            </m:r>
                          </m:e>
                          <m:sup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u="sng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𝑪</m:t>
                        </m:r>
                        <m:r>
                          <a:rPr lang="en-US" altLang="zh-CN" b="1" i="1" u="sng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 u="sng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𝑨𝑩</m:t>
                        </m:r>
                        <m:sSup>
                          <m:sSupPr>
                            <m:ctrlP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𝑪</m:t>
                            </m:r>
                          </m:e>
                          <m:sup>
                            <m:r>
                              <a:rPr lang="en-US" altLang="zh-CN" b="1" i="1" u="sng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altLang="zh-CN" b="1" u="sng" dirty="0" smtClean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b="1" dirty="0" smtClean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范式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1</a:t>
                  </a:r>
                  <a:endParaRPr lang="zh-CN" altLang="en-US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3356992"/>
                  <a:ext cx="3737305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55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51520" y="5013176"/>
                  <a:ext cx="8796511" cy="18651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457200" indent="-457200">
                    <a:lnSpc>
                      <a:spcPct val="120000"/>
                    </a:lnSpc>
                    <a:buFont typeface="+mj-ea"/>
                    <a:buAutoNum type="circleNumDbPlain"/>
                  </a:pPr>
                  <a:r>
                    <a:rPr lang="zh-CN" altLang="en-US" dirty="0" smtClean="0"/>
                    <a:t>找出真值表中使逻辑函数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a14:m>
                  <a:r>
                    <a:rPr lang="zh-CN" altLang="en-US" dirty="0" smtClean="0"/>
                    <a:t>的那些输入变量取值的组合；</a:t>
                  </a:r>
                  <a:endParaRPr lang="en-US" altLang="zh-CN" dirty="0" smtClean="0"/>
                </a:p>
                <a:p>
                  <a:pPr marL="457200" indent="-457200">
                    <a:lnSpc>
                      <a:spcPct val="120000"/>
                    </a:lnSpc>
                    <a:buFont typeface="+mj-ea"/>
                    <a:buAutoNum type="circleNumDbPlain"/>
                  </a:pPr>
                  <a:r>
                    <a:rPr lang="zh-CN" altLang="en-US" dirty="0"/>
                    <a:t>每</a:t>
                  </a:r>
                  <a:r>
                    <a:rPr lang="zh-CN" altLang="en-US" dirty="0" smtClean="0"/>
                    <a:t>组输入变量取值的组合对应一个乘积项，</a:t>
                  </a:r>
                  <a:r>
                    <a:rPr lang="en-US" altLang="zh-CN" dirty="0" smtClean="0"/>
                    <a:t/>
                  </a:r>
                  <a:br>
                    <a:rPr lang="en-US" altLang="zh-CN" dirty="0" smtClean="0"/>
                  </a:br>
                  <a:r>
                    <a:rPr lang="zh-CN" altLang="en-US" dirty="0" smtClean="0"/>
                    <a:t>其中，</a:t>
                  </a:r>
                  <a:r>
                    <a:rPr lang="zh-CN" altLang="en-US" b="1" dirty="0" smtClean="0"/>
                    <a:t>取值</a:t>
                  </a:r>
                  <a:r>
                    <a:rPr lang="en-US" altLang="zh-CN" b="1" dirty="0" smtClean="0"/>
                    <a:t>=1</a:t>
                  </a:r>
                  <a:r>
                    <a:rPr lang="zh-CN" altLang="en-US" b="1" dirty="0" smtClean="0"/>
                    <a:t>的写入原变量，取值</a:t>
                  </a:r>
                  <a:r>
                    <a:rPr lang="en-US" altLang="zh-CN" b="1" dirty="0" smtClean="0"/>
                    <a:t>=0</a:t>
                  </a:r>
                  <a:r>
                    <a:rPr lang="zh-CN" altLang="en-US" b="1" dirty="0" smtClean="0"/>
                    <a:t>的写入反变量</a:t>
                  </a:r>
                  <a:r>
                    <a:rPr lang="zh-CN" altLang="en-US" dirty="0" smtClean="0"/>
                    <a:t>；</a:t>
                  </a:r>
                  <a:endParaRPr lang="en-US" altLang="zh-CN" dirty="0" smtClean="0"/>
                </a:p>
                <a:p>
                  <a:pPr marL="457200" indent="-457200">
                    <a:lnSpc>
                      <a:spcPct val="120000"/>
                    </a:lnSpc>
                    <a:buFont typeface="+mj-ea"/>
                    <a:buAutoNum type="circleNumDbPlain"/>
                  </a:pPr>
                  <a:r>
                    <a:rPr lang="zh-CN" altLang="en-US" dirty="0" smtClean="0"/>
                    <a:t>将这些</a:t>
                  </a:r>
                  <a:r>
                    <a:rPr lang="zh-CN" altLang="en-US" b="1" dirty="0" smtClean="0"/>
                    <a:t>乘积项相加</a:t>
                  </a:r>
                  <a:r>
                    <a:rPr lang="zh-CN" altLang="en-US" dirty="0" smtClean="0"/>
                    <a:t>，即得</a:t>
                  </a:r>
                  <a:r>
                    <a:rPr lang="en-US" altLang="zh-CN" dirty="0" smtClean="0"/>
                    <a:t>Y</a:t>
                  </a:r>
                  <a:r>
                    <a:rPr lang="zh-CN" altLang="en-US" dirty="0" smtClean="0"/>
                    <a:t>的逻辑函数式。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5013176"/>
                  <a:ext cx="8796511" cy="186512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93" t="-1961" r="-139" b="-39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40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最小项  </a:t>
            </a:r>
            <a:r>
              <a:rPr lang="en-US" altLang="zh-CN" dirty="0" err="1" smtClean="0"/>
              <a:t>Miniterms</a:t>
            </a:r>
            <a:r>
              <a:rPr lang="en-US" altLang="zh-CN" dirty="0" smtClean="0"/>
              <a:t> </a:t>
            </a:r>
            <a:r>
              <a:rPr lang="zh-CN" altLang="en-US" sz="3600" dirty="0" smtClean="0"/>
              <a:t>（标准积项）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5496" y="980728"/>
                <a:ext cx="9001000" cy="1584175"/>
              </a:xfrm>
            </p:spPr>
            <p:txBody>
              <a:bodyPr/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zh-CN" altLang="en-US" sz="2400" b="1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/>
                  <a:t>变量逻辑函数中，若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2400" b="1" dirty="0" smtClean="0"/>
                  <a:t>为包含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/>
                  <a:t>个因子的</a:t>
                </a:r>
                <a:r>
                  <a:rPr lang="zh-CN" altLang="en-US" sz="2400" b="1" dirty="0" smtClean="0">
                    <a:solidFill>
                      <a:srgbClr val="0070C0"/>
                    </a:solidFill>
                  </a:rPr>
                  <a:t>乘积</a:t>
                </a:r>
                <a:r>
                  <a:rPr lang="zh-CN" altLang="en-US" sz="2400" b="1" dirty="0" smtClean="0"/>
                  <a:t>项，而且这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sz="2400" b="1" dirty="0" smtClean="0"/>
                  <a:t>个变量均以原变量或反变量的形式在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2400" b="1" dirty="0" smtClean="0"/>
                  <a:t>中</a:t>
                </a:r>
                <a:r>
                  <a:rPr lang="zh-CN" altLang="en-US" sz="2400" b="1" u="sng" dirty="0" smtClean="0"/>
                  <a:t>出现一次</a:t>
                </a:r>
                <a:r>
                  <a:rPr lang="zh-CN" altLang="en-US" sz="2400" b="1" dirty="0" smtClean="0"/>
                  <a:t>，</a:t>
                </a:r>
                <a:r>
                  <a:rPr lang="en-US" altLang="zh-CN" sz="2400" b="1" dirty="0" smtClean="0"/>
                  <a:t/>
                </a:r>
                <a:br>
                  <a:rPr lang="en-US" altLang="zh-CN" sz="2400" b="1" dirty="0" smtClean="0"/>
                </a:br>
                <a:r>
                  <a:rPr lang="zh-CN" altLang="en-US" sz="2400" b="1" dirty="0" smtClean="0"/>
                  <a:t>则称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/>
                      </a:rPr>
                      <m:t>𝒎</m:t>
                    </m:r>
                  </m:oMath>
                </a14:m>
                <a:r>
                  <a:rPr lang="zh-CN" altLang="en-US" sz="2400" b="1" dirty="0" smtClean="0"/>
                  <a:t>为该组变量的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最小项</a:t>
                </a:r>
                <a:r>
                  <a:rPr lang="zh-CN" altLang="en-US" sz="2400" dirty="0" smtClean="0"/>
                  <a:t>。</a:t>
                </a:r>
                <a:r>
                  <a:rPr lang="zh-CN" altLang="en-US" sz="2000" i="1" dirty="0" smtClean="0"/>
                  <a:t>如</a:t>
                </a:r>
                <a:r>
                  <a:rPr lang="en-US" altLang="zh-CN" sz="2000" i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𝑛</m:t>
                    </m:r>
                    <m:r>
                      <a:rPr lang="en-US" altLang="zh-CN" sz="2000" b="0" i="1" smtClean="0">
                        <a:latin typeface="Cambria Math"/>
                      </a:rPr>
                      <m:t>=3</m:t>
                    </m:r>
                    <m:r>
                      <a:rPr lang="zh-CN" altLang="en-US" sz="2000" b="0" i="1" smtClean="0">
                        <a:latin typeface="Cambria Math"/>
                      </a:rPr>
                      <m:t>，</m:t>
                    </m:r>
                    <m:r>
                      <a:rPr lang="en-US" altLang="zh-CN" sz="2000" b="0" i="1" smtClean="0">
                        <a:latin typeface="Cambria Math"/>
                      </a:rPr>
                      <m:t>𝐴</m:t>
                    </m:r>
                    <m:r>
                      <a:rPr lang="en-US" altLang="zh-CN" sz="2000" i="1">
                        <a:latin typeface="Cambria Math"/>
                      </a:rPr>
                      <m:t>𝐵𝐶</m:t>
                    </m:r>
                    <m:r>
                      <a:rPr lang="zh-CN" altLang="en-US" sz="2000" b="0" i="1" smtClean="0">
                        <a:latin typeface="Cambria Math"/>
                      </a:rPr>
                      <m:t>、</m:t>
                    </m:r>
                    <m:r>
                      <a:rPr lang="en-US" altLang="zh-CN" sz="2000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𝐶</m:t>
                    </m:r>
                    <m:r>
                      <a:rPr lang="zh-CN" altLang="en-US" sz="2000" b="0" i="1" smtClean="0">
                        <a:latin typeface="Cambria Math"/>
                      </a:rPr>
                      <m:t>、</m:t>
                    </m:r>
                    <m:r>
                      <a:rPr lang="en-US" altLang="zh-CN" sz="2000" b="0" i="1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𝐶</m:t>
                    </m:r>
                    <m:r>
                      <a:rPr lang="en-US" altLang="zh-CN" sz="2000" b="0" i="1" smtClean="0">
                        <a:latin typeface="Cambria Math"/>
                      </a:rPr>
                      <m:t>′⋯⋯</m:t>
                    </m:r>
                  </m:oMath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5496" y="980728"/>
                <a:ext cx="9001000" cy="1584175"/>
              </a:xfrm>
              <a:blipFill rotWithShape="0">
                <a:blip r:embed="rId2"/>
                <a:stretch>
                  <a:fillRect l="-136" t="-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683795"/>
                  </p:ext>
                </p:extLst>
              </p:nvPr>
            </p:nvGraphicFramePr>
            <p:xfrm>
              <a:off x="844472" y="2420884"/>
              <a:ext cx="4375600" cy="4130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315"/>
                    <a:gridCol w="757315"/>
                    <a:gridCol w="757315"/>
                    <a:gridCol w="673170"/>
                    <a:gridCol w="757315"/>
                    <a:gridCol w="673170"/>
                  </a:tblGrid>
                  <a:tr h="408490">
                    <a:tc rowSpan="2" gridSpan="3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最小项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使最小项为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408490">
                    <a:tc gridSpan="3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683795"/>
                  </p:ext>
                </p:extLst>
              </p:nvPr>
            </p:nvGraphicFramePr>
            <p:xfrm>
              <a:off x="844472" y="2420884"/>
              <a:ext cx="4375600" cy="4130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57315"/>
                    <a:gridCol w="757315"/>
                    <a:gridCol w="757315"/>
                    <a:gridCol w="673170"/>
                    <a:gridCol w="757315"/>
                    <a:gridCol w="673170"/>
                  </a:tblGrid>
                  <a:tr h="408490">
                    <a:tc rowSpan="2" gridSpan="3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最小项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使最小项为</a:t>
                          </a:r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408490">
                    <a:tc gridSpan="3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36937" t="-104478" r="-213514" b="-829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91129" t="-104478" r="-91129" b="-8298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548649" t="-104478" r="-1802" b="-829851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201471" r="-481452" b="-7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201471" r="-377600" b="-7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201471" r="-280645" b="-7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9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301471" r="-481452" b="-6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301471" r="-377600" b="-6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301471" r="-280645" b="-6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401471" r="-481452" b="-5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401471" r="-377600" b="-5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401471" r="-280645" b="-5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501471" r="-481452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501471" r="-377600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501471" r="-280645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601471" r="-481452" b="-3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601471" r="-377600" b="-3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601471" r="-280645" b="-3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701471" r="-481452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701471" r="-377600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701471" r="-280645" b="-2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801471" r="-481452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801471" r="-377600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801471" r="-280645" b="-1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806" t="-901471" r="-481452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000" t="-901471" r="-377600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201613" t="-901471" r="-280645" b="-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039359"/>
                  </p:ext>
                </p:extLst>
              </p:nvPr>
            </p:nvGraphicFramePr>
            <p:xfrm>
              <a:off x="5261694" y="2420882"/>
              <a:ext cx="2495546" cy="4130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0485"/>
                    <a:gridCol w="1065061"/>
                  </a:tblGrid>
                  <a:tr h="816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对应的</a:t>
                          </a:r>
                          <a:endParaRPr lang="en-US" altLang="zh-CN" dirty="0" smtClean="0"/>
                        </a:p>
                        <a:p>
                          <a:pPr algn="ctr"/>
                          <a:r>
                            <a:rPr lang="zh-CN" altLang="en-US" dirty="0" smtClean="0"/>
                            <a:t>十进制数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编号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8039359"/>
                  </p:ext>
                </p:extLst>
              </p:nvPr>
            </p:nvGraphicFramePr>
            <p:xfrm>
              <a:off x="5261694" y="2420882"/>
              <a:ext cx="2495546" cy="41302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0485"/>
                    <a:gridCol w="1065061"/>
                  </a:tblGrid>
                  <a:tr h="8169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对应的</a:t>
                          </a:r>
                          <a:endParaRPr lang="en-US" altLang="zh-CN" dirty="0" smtClean="0"/>
                        </a:p>
                        <a:p>
                          <a:pPr algn="ctr"/>
                          <a:r>
                            <a:rPr lang="zh-CN" altLang="en-US" dirty="0" smtClean="0"/>
                            <a:t>十进制数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编号</a:t>
                          </a:r>
                          <a:endParaRPr lang="zh-CN" altLang="en-US" dirty="0"/>
                        </a:p>
                      </a:txBody>
                      <a:tcPr anchor="ctr"/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197059" b="-7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297059" b="-6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2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397059" b="-5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3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497059" b="-4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4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597059" b="-3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5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697059" b="-2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6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797059" b="-117647"/>
                          </a:stretch>
                        </a:blipFill>
                      </a:tcPr>
                    </a:tc>
                  </a:tr>
                  <a:tr h="414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7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4"/>
                          <a:stretch>
                            <a:fillRect l="-134286" t="-897059" b="-176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244408" y="2564904"/>
                <a:ext cx="61324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408" y="2564904"/>
                <a:ext cx="61324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861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 anchor="ctr"/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范式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dirty="0" smtClean="0"/>
              <a:t>：逻辑函数的最小项之</a:t>
            </a:r>
            <a:r>
              <a:rPr lang="zh-CN" altLang="en-US" b="1" dirty="0" smtClean="0"/>
              <a:t>和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32928" y="980728"/>
                <a:ext cx="8559552" cy="1584175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将给定的逻辑函数式化为若干</a:t>
                </a:r>
                <a:r>
                  <a:rPr lang="zh-CN" altLang="en-US" sz="2800" b="1" dirty="0" smtClean="0"/>
                  <a:t>乘积项之和</a:t>
                </a:r>
                <a:r>
                  <a:rPr lang="zh-CN" altLang="en-US" sz="2800" dirty="0" smtClean="0"/>
                  <a:t>的形式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（</a:t>
                </a:r>
                <a:r>
                  <a:rPr lang="zh-CN" altLang="en-US" sz="2800" b="1" dirty="0" smtClean="0"/>
                  <a:t>积之和</a:t>
                </a:r>
                <a:r>
                  <a:rPr lang="zh-CN" altLang="en-US" sz="2800" dirty="0" smtClean="0"/>
                  <a:t>）</a:t>
                </a:r>
                <a:endParaRPr lang="en-US" altLang="zh-CN" sz="2800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利用公式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800" dirty="0" smtClean="0"/>
                  <a:t>将每个乘积项缺少的因子补全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32928" y="980728"/>
                <a:ext cx="8559552" cy="1584175"/>
              </a:xfrm>
              <a:blipFill rotWithShape="0">
                <a:blip r:embed="rId2"/>
                <a:stretch>
                  <a:fillRect l="-1068" t="-5000" b="-1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07504" y="3815471"/>
            <a:ext cx="3587781" cy="2709873"/>
            <a:chOff x="611560" y="2967335"/>
            <a:chExt cx="3587781" cy="2709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646349" y="2967335"/>
                  <a:ext cx="234147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𝐴𝐵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349" y="2967335"/>
                  <a:ext cx="2341475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899592" y="3399383"/>
                  <a:ext cx="315939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𝐴𝐵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′)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3399383"/>
                  <a:ext cx="3159391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899592" y="3831431"/>
                  <a:ext cx="32997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𝐴𝐵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𝐴𝐵𝐶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𝐵𝐶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3831431"/>
                  <a:ext cx="3299749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99592" y="4263479"/>
                  <a:ext cx="252973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92" y="4263479"/>
                  <a:ext cx="252973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611560" y="4839543"/>
                  <a:ext cx="3013261" cy="837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)=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(3,6,7)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4839543"/>
                  <a:ext cx="3013261" cy="837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716016" y="4293096"/>
                <a:ext cx="4258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800" i="1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𝐴𝐶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4293096"/>
                <a:ext cx="4258795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788024" y="3789040"/>
            <a:ext cx="1184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dirty="0" smtClean="0"/>
              <a:t>练习：</a:t>
            </a:r>
            <a:endParaRPr lang="zh-CN" altLang="en-US" sz="26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563888" y="5013176"/>
            <a:ext cx="5614679" cy="1706760"/>
            <a:chOff x="3563888" y="5085184"/>
            <a:chExt cx="5614679" cy="1706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563888" y="5085184"/>
                  <a:ext cx="5614679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i="1">
                            <a:latin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𝐶𝐷</m:t>
                        </m:r>
                      </m:oMath>
                    </m:oMathPara>
                  </a14:m>
                  <a:endParaRPr lang="en-US" altLang="zh-CN" b="0" i="1" dirty="0" smtClean="0">
                    <a:latin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    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𝐴𝐵𝐶𝐷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𝐴𝐵𝐶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5085184"/>
                  <a:ext cx="5614679" cy="83099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3563888" y="5805264"/>
                  <a:ext cx="5524654" cy="9866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𝐷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𝑚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(3,7,9,10,11,14,15)</m:t>
                            </m:r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3888" y="5805264"/>
                  <a:ext cx="5524654" cy="98668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686420" y="2468795"/>
            <a:ext cx="8203208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/>
                </a:solidFill>
              </a:rPr>
              <a:t>canonical</a:t>
            </a:r>
            <a:r>
              <a:rPr lang="en-US" altLang="zh-CN" dirty="0" smtClean="0">
                <a:solidFill>
                  <a:schemeClr val="tx1"/>
                </a:solidFill>
              </a:rPr>
              <a:t>: In the simplest mathematical form.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(Longman)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/>
                </a:solidFill>
              </a:rPr>
              <a:t>         范式</a:t>
            </a:r>
            <a:r>
              <a:rPr lang="zh-CN" altLang="en-US" dirty="0" smtClean="0">
                <a:solidFill>
                  <a:schemeClr val="tx1"/>
                </a:solidFill>
              </a:rPr>
              <a:t>：可以作为典范的形式或样式。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现代汉语词典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44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10614</TotalTime>
  <Words>3824</Words>
  <Application>Microsoft Office PowerPoint</Application>
  <PresentationFormat>全屏显示(4:3)</PresentationFormat>
  <Paragraphs>1739</Paragraphs>
  <Slides>67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83" baseType="lpstr">
      <vt:lpstr>Dotum</vt:lpstr>
      <vt:lpstr>新細明體</vt:lpstr>
      <vt:lpstr>华文琥珀</vt:lpstr>
      <vt:lpstr>楷体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Blends</vt:lpstr>
      <vt:lpstr>Office 主题​​</vt:lpstr>
      <vt:lpstr>位图图像</vt:lpstr>
      <vt:lpstr>BMP 图象</vt:lpstr>
      <vt:lpstr>第2章 组合逻辑设计 -2 Combinational Logic Design -2</vt:lpstr>
      <vt:lpstr>Contents  </vt:lpstr>
      <vt:lpstr>逻辑函数的表示方法</vt:lpstr>
      <vt:lpstr>逻辑函数的表示方法</vt:lpstr>
      <vt:lpstr>逻辑函数的表示方法</vt:lpstr>
      <vt:lpstr>逻辑函数的表示方法</vt:lpstr>
      <vt:lpstr>逻辑函数的表示方法</vt:lpstr>
      <vt:lpstr>最小项  Miniterms （标准积项）</vt:lpstr>
      <vt:lpstr>范式1：逻辑函数的最小项之和</vt:lpstr>
      <vt:lpstr>用F=𝟎的形式表达</vt:lpstr>
      <vt:lpstr>最大项 Maxterms （标准和项）</vt:lpstr>
      <vt:lpstr>范式2: 逻辑函数的最大项之积</vt:lpstr>
      <vt:lpstr>Boolean function的表示</vt:lpstr>
      <vt:lpstr>练习：F=A+B′C 转化为范式1形式</vt:lpstr>
      <vt:lpstr>练习：F=xy+x′z 转化为范式2形式</vt:lpstr>
      <vt:lpstr>标准形式 (Standard Forms)</vt:lpstr>
      <vt:lpstr>标准形式1：积之和 (Sum of Products)</vt:lpstr>
      <vt:lpstr>GAL器件的原理图</vt:lpstr>
      <vt:lpstr>标准形式2：和之积 (Product of Sums)</vt:lpstr>
      <vt:lpstr>n-Level Gate Implementations</vt:lpstr>
      <vt:lpstr>三级转化为二级</vt:lpstr>
      <vt:lpstr>集成电路 integrated circuit (IC)</vt:lpstr>
      <vt:lpstr>Altera公司器件型号说明</vt:lpstr>
      <vt:lpstr>Levels of Integration</vt:lpstr>
      <vt:lpstr>摩尔定律</vt:lpstr>
      <vt:lpstr>PowerPoint 演示文稿</vt:lpstr>
      <vt:lpstr>Contents  </vt:lpstr>
      <vt:lpstr>逻辑函数的表示方法</vt:lpstr>
      <vt:lpstr>图形法化简</vt:lpstr>
      <vt:lpstr>Two-Variable K-Map Method</vt:lpstr>
      <vt:lpstr>Three-Variable K-Map Method</vt:lpstr>
      <vt:lpstr>Three-Variable K-Map Method (2)</vt:lpstr>
      <vt:lpstr>K-Map Rules</vt:lpstr>
      <vt:lpstr>Another Example</vt:lpstr>
      <vt:lpstr>练习1: 已知函数F的卡诺图，试化简函数逻辑式</vt:lpstr>
      <vt:lpstr>练习2: 用卡诺图化简函数式</vt:lpstr>
      <vt:lpstr>4 -variable map</vt:lpstr>
      <vt:lpstr>Minimization Example</vt:lpstr>
      <vt:lpstr>Another Example</vt:lpstr>
      <vt:lpstr>①②寻找：必要质蕴含</vt:lpstr>
      <vt:lpstr>③处理其余非必要质蕴含(白色的1)</vt:lpstr>
      <vt:lpstr>质蕴含 Prime Implicants</vt:lpstr>
      <vt:lpstr>练习3：用卡诺图表示逻辑函数</vt:lpstr>
      <vt:lpstr>练习4：用卡诺图化简逻辑函数</vt:lpstr>
      <vt:lpstr>F(A,B,C,D) = S(0,1,2,5,8,9,10)和之积的化简</vt:lpstr>
      <vt:lpstr>2种形式的二级门电路实现</vt:lpstr>
      <vt:lpstr>练习</vt:lpstr>
      <vt:lpstr>5变量卡诺图</vt:lpstr>
      <vt:lpstr>6-Variable Map</vt:lpstr>
      <vt:lpstr>6-Variable Map Patterns</vt:lpstr>
      <vt:lpstr>6-Variable Map Patterns</vt:lpstr>
      <vt:lpstr>无关项 (Don’t-Care)</vt:lpstr>
      <vt:lpstr>例题：化简逻辑函数</vt:lpstr>
      <vt:lpstr>积之和：F (w,x,y,z) = S(1,3,7,11,15) ，d(w,x,y,z) = S(0,2,5)</vt:lpstr>
      <vt:lpstr>和之积：F (w,x,y,z) = S(1,3,7,11,15) ，d(w,x,y,z) = S(0,2,5)</vt:lpstr>
      <vt:lpstr>练习1：化简逻辑函数</vt:lpstr>
      <vt:lpstr>练习2： 7段数码管设计（1）</vt:lpstr>
      <vt:lpstr>练习2 ：7段数码管设计（2）</vt:lpstr>
      <vt:lpstr>练习2 ：7段数码管设计（3）</vt:lpstr>
      <vt:lpstr>练习2 ：7段译码器设计（3）</vt:lpstr>
      <vt:lpstr>练习2 ：7段数码管设计（4）</vt:lpstr>
      <vt:lpstr>7段数码管：EDA工具所产生的化简结果</vt:lpstr>
      <vt:lpstr>练习3：多输出函数设计最优化</vt:lpstr>
      <vt:lpstr>练习4：设计最优化</vt:lpstr>
      <vt:lpstr>练习4：设计最优化</vt:lpstr>
      <vt:lpstr>小结</vt:lpstr>
      <vt:lpstr>作业 P56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孙晓光</dc:creator>
  <cp:lastModifiedBy>sean</cp:lastModifiedBy>
  <cp:revision>483</cp:revision>
  <dcterms:created xsi:type="dcterms:W3CDTF">2003-08-04T05:13:53Z</dcterms:created>
  <dcterms:modified xsi:type="dcterms:W3CDTF">2016-09-28T01:13:14Z</dcterms:modified>
</cp:coreProperties>
</file>